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Lst>
  <p:sldSz cx="18288000" cy="10287000"/>
  <p:notesSz cx="6858000" cy="9144000"/>
  <p:embeddedFontLst>
    <p:embeddedFont>
      <p:font typeface="DM Sans" pitchFamily="2" charset="0"/>
      <p:regular r:id="rId13"/>
      <p:bold r:id="rId14"/>
      <p:boldItalic r:id="rId15"/>
    </p:embeddedFont>
    <p:embeddedFont>
      <p:font typeface="DM Sans Bold" charset="0"/>
      <p:regular r:id="rId16"/>
    </p:embeddedFont>
    <p:embeddedFont>
      <p:font typeface="Hobo" panose="020B0604020202020204" charset="0"/>
      <p:regular r:id="rId17"/>
    </p:embeddedFont>
    <p:embeddedFont>
      <p:font typeface="Tenor Sans" panose="020B0604020202020204" charset="0"/>
      <p:regular r:id="rId1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68" d="100"/>
          <a:sy n="68" d="100"/>
        </p:scale>
        <p:origin x="894" y="-63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10/31/2024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10/31/2024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10/31/2024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10/31/2024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3.sv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252688" y="-1897140"/>
            <a:ext cx="18793375" cy="14081280"/>
          </a:xfrm>
          <a:custGeom>
            <a:avLst/>
            <a:gdLst/>
            <a:ahLst/>
            <a:cxnLst/>
            <a:rect l="l" t="t" r="r" b="b"/>
            <a:pathLst>
              <a:path w="18793375" h="14081280">
                <a:moveTo>
                  <a:pt x="0" y="0"/>
                </a:moveTo>
                <a:lnTo>
                  <a:pt x="18793376" y="0"/>
                </a:lnTo>
                <a:lnTo>
                  <a:pt x="18793376" y="14081280"/>
                </a:lnTo>
                <a:lnTo>
                  <a:pt x="0" y="14081280"/>
                </a:lnTo>
                <a:lnTo>
                  <a:pt x="0" y="0"/>
                </a:lnTo>
                <a:close/>
              </a:path>
            </a:pathLst>
          </a:custGeom>
          <a:blipFill>
            <a:blip r:embed="rId2">
              <a:alphaModFix amt="78000"/>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a:off x="11868563" y="3947806"/>
            <a:ext cx="6419437" cy="6339194"/>
          </a:xfrm>
          <a:custGeom>
            <a:avLst/>
            <a:gdLst/>
            <a:ahLst/>
            <a:cxnLst/>
            <a:rect l="l" t="t" r="r" b="b"/>
            <a:pathLst>
              <a:path w="6419437" h="6339194">
                <a:moveTo>
                  <a:pt x="0" y="0"/>
                </a:moveTo>
                <a:lnTo>
                  <a:pt x="6419437" y="0"/>
                </a:lnTo>
                <a:lnTo>
                  <a:pt x="6419437" y="6339194"/>
                </a:lnTo>
                <a:lnTo>
                  <a:pt x="0" y="6339194"/>
                </a:lnTo>
                <a:lnTo>
                  <a:pt x="0" y="0"/>
                </a:lnTo>
                <a:close/>
              </a:path>
            </a:pathLst>
          </a:custGeom>
          <a:blipFill>
            <a:blip r:embed="rId4"/>
            <a:stretch>
              <a:fillRect/>
            </a:stretch>
          </a:blipFill>
        </p:spPr>
        <p:txBody>
          <a:bodyPr/>
          <a:lstStyle/>
          <a:p>
            <a:endParaRPr lang="en-GB"/>
          </a:p>
        </p:txBody>
      </p:sp>
      <p:sp>
        <p:nvSpPr>
          <p:cNvPr id="4" name="TextBox 4"/>
          <p:cNvSpPr txBox="1"/>
          <p:nvPr/>
        </p:nvSpPr>
        <p:spPr>
          <a:xfrm>
            <a:off x="378995" y="2312570"/>
            <a:ext cx="12362277" cy="3382598"/>
          </a:xfrm>
          <a:prstGeom prst="rect">
            <a:avLst/>
          </a:prstGeom>
        </p:spPr>
        <p:txBody>
          <a:bodyPr lIns="0" tIns="0" rIns="0" bIns="0" rtlCol="0" anchor="t">
            <a:spAutoFit/>
          </a:bodyPr>
          <a:lstStyle/>
          <a:p>
            <a:pPr algn="ctr">
              <a:lnSpc>
                <a:spcPts val="12645"/>
              </a:lnSpc>
            </a:pPr>
            <a:r>
              <a:rPr lang="en-US" sz="15421">
                <a:solidFill>
                  <a:srgbClr val="170045"/>
                </a:solidFill>
                <a:latin typeface="Hobo"/>
                <a:ea typeface="Hobo"/>
                <a:cs typeface="Hobo"/>
                <a:sym typeface="Hobo"/>
              </a:rPr>
              <a:t>Handicaps &amp; Classifications</a:t>
            </a:r>
          </a:p>
        </p:txBody>
      </p:sp>
      <p:sp>
        <p:nvSpPr>
          <p:cNvPr id="5" name="TextBox 5"/>
          <p:cNvSpPr txBox="1"/>
          <p:nvPr/>
        </p:nvSpPr>
        <p:spPr>
          <a:xfrm>
            <a:off x="1651398" y="5742792"/>
            <a:ext cx="9817470" cy="559351"/>
          </a:xfrm>
          <a:prstGeom prst="rect">
            <a:avLst/>
          </a:prstGeom>
        </p:spPr>
        <p:txBody>
          <a:bodyPr lIns="0" tIns="0" rIns="0" bIns="0" rtlCol="0" anchor="t">
            <a:spAutoFit/>
          </a:bodyPr>
          <a:lstStyle/>
          <a:p>
            <a:pPr marL="0" lvl="0" indent="0" algn="ctr">
              <a:lnSpc>
                <a:spcPts val="4387"/>
              </a:lnSpc>
              <a:spcBef>
                <a:spcPct val="0"/>
              </a:spcBef>
            </a:pPr>
            <a:r>
              <a:rPr lang="en-US" sz="3988">
                <a:solidFill>
                  <a:srgbClr val="170045"/>
                </a:solidFill>
                <a:latin typeface="Hobo"/>
                <a:ea typeface="Hobo"/>
                <a:cs typeface="Hobo"/>
                <a:sym typeface="Hobo"/>
              </a:rPr>
              <a:t>Reigate Priory Bowmen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9056" y="-1811999"/>
            <a:ext cx="18566112" cy="13910999"/>
          </a:xfrm>
          <a:custGeom>
            <a:avLst/>
            <a:gdLst/>
            <a:ahLst/>
            <a:cxnLst/>
            <a:rect l="l" t="t" r="r" b="b"/>
            <a:pathLst>
              <a:path w="18566112" h="13910999">
                <a:moveTo>
                  <a:pt x="0" y="0"/>
                </a:moveTo>
                <a:lnTo>
                  <a:pt x="18566112" y="0"/>
                </a:lnTo>
                <a:lnTo>
                  <a:pt x="18566112" y="13910998"/>
                </a:lnTo>
                <a:lnTo>
                  <a:pt x="0" y="139109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grpSp>
        <p:nvGrpSpPr>
          <p:cNvPr id="3" name="Group 3"/>
          <p:cNvGrpSpPr/>
          <p:nvPr/>
        </p:nvGrpSpPr>
        <p:grpSpPr>
          <a:xfrm>
            <a:off x="611574" y="547800"/>
            <a:ext cx="17064851" cy="9191400"/>
            <a:chOff x="0" y="0"/>
            <a:chExt cx="6115657" cy="3293990"/>
          </a:xfrm>
        </p:grpSpPr>
        <p:sp>
          <p:nvSpPr>
            <p:cNvPr id="4" name="Freeform 4"/>
            <p:cNvSpPr/>
            <p:nvPr/>
          </p:nvSpPr>
          <p:spPr>
            <a:xfrm>
              <a:off x="0" y="0"/>
              <a:ext cx="6115657" cy="3293990"/>
            </a:xfrm>
            <a:custGeom>
              <a:avLst/>
              <a:gdLst/>
              <a:ahLst/>
              <a:cxnLst/>
              <a:rect l="l" t="t" r="r" b="b"/>
              <a:pathLst>
                <a:path w="6115657" h="3293990">
                  <a:moveTo>
                    <a:pt x="16332" y="0"/>
                  </a:moveTo>
                  <a:lnTo>
                    <a:pt x="6099325" y="0"/>
                  </a:lnTo>
                  <a:cubicBezTo>
                    <a:pt x="6108345" y="0"/>
                    <a:pt x="6115657" y="7312"/>
                    <a:pt x="6115657" y="16332"/>
                  </a:cubicBezTo>
                  <a:lnTo>
                    <a:pt x="6115657" y="3277658"/>
                  </a:lnTo>
                  <a:cubicBezTo>
                    <a:pt x="6115657" y="3281990"/>
                    <a:pt x="6113937" y="3286144"/>
                    <a:pt x="6110874" y="3289207"/>
                  </a:cubicBezTo>
                  <a:cubicBezTo>
                    <a:pt x="6107811" y="3292270"/>
                    <a:pt x="6103657" y="3293990"/>
                    <a:pt x="6099325" y="3293990"/>
                  </a:cubicBezTo>
                  <a:lnTo>
                    <a:pt x="16332" y="3293990"/>
                  </a:lnTo>
                  <a:cubicBezTo>
                    <a:pt x="12001" y="3293990"/>
                    <a:pt x="7847" y="3292270"/>
                    <a:pt x="4784" y="3289207"/>
                  </a:cubicBezTo>
                  <a:cubicBezTo>
                    <a:pt x="1721" y="3286144"/>
                    <a:pt x="0" y="3281990"/>
                    <a:pt x="0" y="3277658"/>
                  </a:cubicBezTo>
                  <a:lnTo>
                    <a:pt x="0" y="16332"/>
                  </a:lnTo>
                  <a:cubicBezTo>
                    <a:pt x="0" y="12001"/>
                    <a:pt x="1721" y="7847"/>
                    <a:pt x="4784" y="4784"/>
                  </a:cubicBezTo>
                  <a:cubicBezTo>
                    <a:pt x="7847" y="1721"/>
                    <a:pt x="12001" y="0"/>
                    <a:pt x="16332" y="0"/>
                  </a:cubicBezTo>
                  <a:close/>
                </a:path>
              </a:pathLst>
            </a:custGeom>
            <a:solidFill>
              <a:srgbClr val="FFFDF7"/>
            </a:solidFill>
            <a:ln cap="rnd">
              <a:noFill/>
              <a:prstDash val="solid"/>
              <a:round/>
            </a:ln>
          </p:spPr>
          <p:txBody>
            <a:bodyPr/>
            <a:lstStyle/>
            <a:p>
              <a:endParaRPr lang="en-GB"/>
            </a:p>
          </p:txBody>
        </p:sp>
        <p:sp>
          <p:nvSpPr>
            <p:cNvPr id="5" name="TextBox 5"/>
            <p:cNvSpPr txBox="1"/>
            <p:nvPr/>
          </p:nvSpPr>
          <p:spPr>
            <a:xfrm>
              <a:off x="0" y="-38100"/>
              <a:ext cx="6115657" cy="3332090"/>
            </a:xfrm>
            <a:prstGeom prst="rect">
              <a:avLst/>
            </a:prstGeom>
          </p:spPr>
          <p:txBody>
            <a:bodyPr lIns="49412" tIns="49412" rIns="49412" bIns="49412" rtlCol="0" anchor="ctr"/>
            <a:lstStyle/>
            <a:p>
              <a:pPr marL="0" lvl="0" indent="0" algn="ctr">
                <a:lnSpc>
                  <a:spcPts val="2042"/>
                </a:lnSpc>
                <a:spcBef>
                  <a:spcPct val="0"/>
                </a:spcBef>
              </a:pPr>
              <a:endParaRPr/>
            </a:p>
          </p:txBody>
        </p:sp>
      </p:grpSp>
      <p:sp>
        <p:nvSpPr>
          <p:cNvPr id="6" name="Freeform 6"/>
          <p:cNvSpPr/>
          <p:nvPr/>
        </p:nvSpPr>
        <p:spPr>
          <a:xfrm>
            <a:off x="3229981" y="934319"/>
            <a:ext cx="11828038" cy="8323981"/>
          </a:xfrm>
          <a:custGeom>
            <a:avLst/>
            <a:gdLst/>
            <a:ahLst/>
            <a:cxnLst/>
            <a:rect l="l" t="t" r="r" b="b"/>
            <a:pathLst>
              <a:path w="11828038" h="8323981">
                <a:moveTo>
                  <a:pt x="0" y="0"/>
                </a:moveTo>
                <a:lnTo>
                  <a:pt x="11828038" y="0"/>
                </a:lnTo>
                <a:lnTo>
                  <a:pt x="11828038" y="8323981"/>
                </a:lnTo>
                <a:lnTo>
                  <a:pt x="0" y="8323981"/>
                </a:lnTo>
                <a:lnTo>
                  <a:pt x="0" y="0"/>
                </a:lnTo>
                <a:close/>
              </a:path>
            </a:pathLst>
          </a:custGeom>
          <a:blipFill>
            <a:blip r:embed="rId4"/>
            <a:stretch>
              <a:fillRect/>
            </a:stretch>
          </a:blipFill>
        </p:spPr>
        <p:txBody>
          <a:bodyPr/>
          <a:lstStyle/>
          <a:p>
            <a:endParaRPr lang="en-GB"/>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37506" y="-2260399"/>
            <a:ext cx="19763011" cy="14807798"/>
          </a:xfrm>
          <a:custGeom>
            <a:avLst/>
            <a:gdLst/>
            <a:ahLst/>
            <a:cxnLst/>
            <a:rect l="l" t="t" r="r" b="b"/>
            <a:pathLst>
              <a:path w="19763011" h="14807798">
                <a:moveTo>
                  <a:pt x="0" y="0"/>
                </a:moveTo>
                <a:lnTo>
                  <a:pt x="19763012" y="0"/>
                </a:lnTo>
                <a:lnTo>
                  <a:pt x="19763012" y="14807798"/>
                </a:lnTo>
                <a:lnTo>
                  <a:pt x="0" y="148077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TextBox 3"/>
          <p:cNvSpPr txBox="1"/>
          <p:nvPr/>
        </p:nvSpPr>
        <p:spPr>
          <a:xfrm>
            <a:off x="2839570" y="2477288"/>
            <a:ext cx="12608859" cy="5065968"/>
          </a:xfrm>
          <a:prstGeom prst="rect">
            <a:avLst/>
          </a:prstGeom>
        </p:spPr>
        <p:txBody>
          <a:bodyPr lIns="0" tIns="0" rIns="0" bIns="0" rtlCol="0" anchor="t">
            <a:spAutoFit/>
          </a:bodyPr>
          <a:lstStyle/>
          <a:p>
            <a:pPr algn="ctr">
              <a:lnSpc>
                <a:spcPts val="18888"/>
              </a:lnSpc>
            </a:pPr>
            <a:r>
              <a:rPr lang="en-US" sz="23034">
                <a:solidFill>
                  <a:srgbClr val="170045"/>
                </a:solidFill>
                <a:latin typeface="Hobo"/>
                <a:ea typeface="Hobo"/>
                <a:cs typeface="Hobo"/>
                <a:sym typeface="Hobo"/>
              </a:rPr>
              <a:t>Happy Shooting!</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1567166" y="-4204305"/>
            <a:ext cx="15153668" cy="18695610"/>
          </a:xfrm>
          <a:custGeom>
            <a:avLst/>
            <a:gdLst/>
            <a:ahLst/>
            <a:cxnLst/>
            <a:rect l="l" t="t" r="r" b="b"/>
            <a:pathLst>
              <a:path w="15153668" h="18695610">
                <a:moveTo>
                  <a:pt x="0" y="0"/>
                </a:moveTo>
                <a:lnTo>
                  <a:pt x="15153668" y="0"/>
                </a:lnTo>
                <a:lnTo>
                  <a:pt x="15153668" y="18695610"/>
                </a:lnTo>
                <a:lnTo>
                  <a:pt x="0" y="186956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grpSp>
        <p:nvGrpSpPr>
          <p:cNvPr id="3" name="Group 3"/>
          <p:cNvGrpSpPr/>
          <p:nvPr/>
        </p:nvGrpSpPr>
        <p:grpSpPr>
          <a:xfrm>
            <a:off x="611574" y="547800"/>
            <a:ext cx="17064851" cy="9191400"/>
            <a:chOff x="0" y="0"/>
            <a:chExt cx="6115657" cy="3293990"/>
          </a:xfrm>
        </p:grpSpPr>
        <p:sp>
          <p:nvSpPr>
            <p:cNvPr id="4" name="Freeform 4"/>
            <p:cNvSpPr/>
            <p:nvPr/>
          </p:nvSpPr>
          <p:spPr>
            <a:xfrm>
              <a:off x="0" y="0"/>
              <a:ext cx="6115657" cy="3293990"/>
            </a:xfrm>
            <a:custGeom>
              <a:avLst/>
              <a:gdLst/>
              <a:ahLst/>
              <a:cxnLst/>
              <a:rect l="l" t="t" r="r" b="b"/>
              <a:pathLst>
                <a:path w="6115657" h="3293990">
                  <a:moveTo>
                    <a:pt x="16332" y="0"/>
                  </a:moveTo>
                  <a:lnTo>
                    <a:pt x="6099325" y="0"/>
                  </a:lnTo>
                  <a:cubicBezTo>
                    <a:pt x="6108345" y="0"/>
                    <a:pt x="6115657" y="7312"/>
                    <a:pt x="6115657" y="16332"/>
                  </a:cubicBezTo>
                  <a:lnTo>
                    <a:pt x="6115657" y="3277658"/>
                  </a:lnTo>
                  <a:cubicBezTo>
                    <a:pt x="6115657" y="3281990"/>
                    <a:pt x="6113937" y="3286144"/>
                    <a:pt x="6110874" y="3289207"/>
                  </a:cubicBezTo>
                  <a:cubicBezTo>
                    <a:pt x="6107811" y="3292270"/>
                    <a:pt x="6103657" y="3293990"/>
                    <a:pt x="6099325" y="3293990"/>
                  </a:cubicBezTo>
                  <a:lnTo>
                    <a:pt x="16332" y="3293990"/>
                  </a:lnTo>
                  <a:cubicBezTo>
                    <a:pt x="12001" y="3293990"/>
                    <a:pt x="7847" y="3292270"/>
                    <a:pt x="4784" y="3289207"/>
                  </a:cubicBezTo>
                  <a:cubicBezTo>
                    <a:pt x="1721" y="3286144"/>
                    <a:pt x="0" y="3281990"/>
                    <a:pt x="0" y="3277658"/>
                  </a:cubicBezTo>
                  <a:lnTo>
                    <a:pt x="0" y="16332"/>
                  </a:lnTo>
                  <a:cubicBezTo>
                    <a:pt x="0" y="12001"/>
                    <a:pt x="1721" y="7847"/>
                    <a:pt x="4784" y="4784"/>
                  </a:cubicBezTo>
                  <a:cubicBezTo>
                    <a:pt x="7847" y="1721"/>
                    <a:pt x="12001" y="0"/>
                    <a:pt x="16332" y="0"/>
                  </a:cubicBezTo>
                  <a:close/>
                </a:path>
              </a:pathLst>
            </a:custGeom>
            <a:solidFill>
              <a:srgbClr val="FFFDF7"/>
            </a:solidFill>
            <a:ln cap="rnd">
              <a:noFill/>
              <a:prstDash val="solid"/>
              <a:round/>
            </a:ln>
          </p:spPr>
          <p:txBody>
            <a:bodyPr/>
            <a:lstStyle/>
            <a:p>
              <a:endParaRPr lang="en-GB"/>
            </a:p>
          </p:txBody>
        </p:sp>
        <p:sp>
          <p:nvSpPr>
            <p:cNvPr id="5" name="TextBox 5"/>
            <p:cNvSpPr txBox="1"/>
            <p:nvPr/>
          </p:nvSpPr>
          <p:spPr>
            <a:xfrm>
              <a:off x="0" y="-38100"/>
              <a:ext cx="6115657" cy="3332090"/>
            </a:xfrm>
            <a:prstGeom prst="rect">
              <a:avLst/>
            </a:prstGeom>
          </p:spPr>
          <p:txBody>
            <a:bodyPr lIns="49412" tIns="49412" rIns="49412" bIns="49412" rtlCol="0" anchor="ctr"/>
            <a:lstStyle/>
            <a:p>
              <a:pPr marL="0" lvl="0" indent="0" algn="ctr">
                <a:lnSpc>
                  <a:spcPts val="2042"/>
                </a:lnSpc>
                <a:spcBef>
                  <a:spcPct val="0"/>
                </a:spcBef>
              </a:pPr>
              <a:endParaRPr/>
            </a:p>
          </p:txBody>
        </p:sp>
      </p:grpSp>
      <p:sp>
        <p:nvSpPr>
          <p:cNvPr id="6" name="TextBox 6"/>
          <p:cNvSpPr txBox="1"/>
          <p:nvPr/>
        </p:nvSpPr>
        <p:spPr>
          <a:xfrm>
            <a:off x="1028700" y="2965728"/>
            <a:ext cx="16230600" cy="6157135"/>
          </a:xfrm>
          <a:prstGeom prst="rect">
            <a:avLst/>
          </a:prstGeom>
        </p:spPr>
        <p:txBody>
          <a:bodyPr lIns="0" tIns="0" rIns="0" bIns="0" rtlCol="0" anchor="t">
            <a:spAutoFit/>
          </a:bodyPr>
          <a:lstStyle/>
          <a:p>
            <a:pPr marL="561341" lvl="1" indent="-280670" algn="l">
              <a:lnSpc>
                <a:spcPts val="2860"/>
              </a:lnSpc>
              <a:buFont typeface="Arial"/>
              <a:buChar char="•"/>
            </a:pPr>
            <a:r>
              <a:rPr lang="en-US" sz="2600">
                <a:solidFill>
                  <a:srgbClr val="170045"/>
                </a:solidFill>
                <a:latin typeface="DM Sans"/>
                <a:ea typeface="DM Sans"/>
                <a:cs typeface="DM Sans"/>
                <a:sym typeface="DM Sans"/>
              </a:rPr>
              <a:t>A round is a certain number of arrows shot at, typically, more than one specified distance.</a:t>
            </a:r>
          </a:p>
          <a:p>
            <a:pPr algn="l">
              <a:lnSpc>
                <a:spcPts val="2860"/>
              </a:lnSpc>
            </a:pPr>
            <a:endParaRPr lang="en-US" sz="2600">
              <a:solidFill>
                <a:srgbClr val="170045"/>
              </a:solidFill>
              <a:latin typeface="DM Sans"/>
              <a:ea typeface="DM Sans"/>
              <a:cs typeface="DM Sans"/>
              <a:sym typeface="DM Sans"/>
            </a:endParaRPr>
          </a:p>
          <a:p>
            <a:pPr marL="561341" lvl="1" indent="-280670" algn="l">
              <a:lnSpc>
                <a:spcPts val="2860"/>
              </a:lnSpc>
              <a:buFont typeface="Arial"/>
              <a:buChar char="•"/>
            </a:pPr>
            <a:r>
              <a:rPr lang="en-US" sz="2600">
                <a:solidFill>
                  <a:srgbClr val="170045"/>
                </a:solidFill>
                <a:latin typeface="DM Sans"/>
                <a:ea typeface="DM Sans"/>
                <a:cs typeface="DM Sans"/>
                <a:sym typeface="DM Sans"/>
              </a:rPr>
              <a:t>There are two types of round: Metric &amp; Imperial.</a:t>
            </a:r>
          </a:p>
          <a:p>
            <a:pPr algn="l">
              <a:lnSpc>
                <a:spcPts val="2860"/>
              </a:lnSpc>
            </a:pPr>
            <a:endParaRPr lang="en-US" sz="2600">
              <a:solidFill>
                <a:srgbClr val="170045"/>
              </a:solidFill>
              <a:latin typeface="DM Sans"/>
              <a:ea typeface="DM Sans"/>
              <a:cs typeface="DM Sans"/>
              <a:sym typeface="DM Sans"/>
            </a:endParaRPr>
          </a:p>
          <a:p>
            <a:pPr marL="561341" lvl="1" indent="-280670" algn="l">
              <a:lnSpc>
                <a:spcPts val="2860"/>
              </a:lnSpc>
              <a:buFont typeface="Arial"/>
              <a:buChar char="•"/>
            </a:pPr>
            <a:r>
              <a:rPr lang="en-US" sz="2600" b="1">
                <a:solidFill>
                  <a:srgbClr val="170045"/>
                </a:solidFill>
                <a:latin typeface="DM Sans Bold"/>
                <a:ea typeface="DM Sans Bold"/>
                <a:cs typeface="DM Sans Bold"/>
                <a:sym typeface="DM Sans Bold"/>
              </a:rPr>
              <a:t>Imperial Rounds</a:t>
            </a:r>
            <a:r>
              <a:rPr lang="en-US" sz="2600">
                <a:solidFill>
                  <a:srgbClr val="170045"/>
                </a:solidFill>
                <a:latin typeface="DM Sans"/>
                <a:ea typeface="DM Sans"/>
                <a:cs typeface="DM Sans"/>
                <a:sym typeface="DM Sans"/>
              </a:rPr>
              <a:t> (or Archery GB rounds) are shot at imperial distances (</a:t>
            </a:r>
            <a:r>
              <a:rPr lang="en-US" sz="2600" b="1">
                <a:solidFill>
                  <a:srgbClr val="170045"/>
                </a:solidFill>
                <a:latin typeface="DM Sans Bold"/>
                <a:ea typeface="DM Sans Bold"/>
                <a:cs typeface="DM Sans Bold"/>
                <a:sym typeface="DM Sans Bold"/>
              </a:rPr>
              <a:t>yards</a:t>
            </a:r>
            <a:r>
              <a:rPr lang="en-US" sz="2600">
                <a:solidFill>
                  <a:srgbClr val="170045"/>
                </a:solidFill>
                <a:latin typeface="DM Sans"/>
                <a:ea typeface="DM Sans"/>
                <a:cs typeface="DM Sans"/>
                <a:sym typeface="DM Sans"/>
              </a:rPr>
              <a:t>)</a:t>
            </a:r>
          </a:p>
          <a:p>
            <a:pPr algn="l">
              <a:lnSpc>
                <a:spcPts val="2860"/>
              </a:lnSpc>
            </a:pPr>
            <a:endParaRPr lang="en-US" sz="2600">
              <a:solidFill>
                <a:srgbClr val="170045"/>
              </a:solidFill>
              <a:latin typeface="DM Sans"/>
              <a:ea typeface="DM Sans"/>
              <a:cs typeface="DM Sans"/>
              <a:sym typeface="DM Sans"/>
            </a:endParaRPr>
          </a:p>
          <a:p>
            <a:pPr marL="561341" lvl="1" indent="-280670" algn="l">
              <a:lnSpc>
                <a:spcPts val="2860"/>
              </a:lnSpc>
              <a:buFont typeface="Arial"/>
              <a:buChar char="•"/>
            </a:pPr>
            <a:r>
              <a:rPr lang="en-US" sz="2600" b="1">
                <a:solidFill>
                  <a:srgbClr val="170045"/>
                </a:solidFill>
                <a:latin typeface="DM Sans Bold"/>
                <a:ea typeface="DM Sans Bold"/>
                <a:cs typeface="DM Sans Bold"/>
                <a:sym typeface="DM Sans Bold"/>
              </a:rPr>
              <a:t>Metric Rounds</a:t>
            </a:r>
            <a:r>
              <a:rPr lang="en-US" sz="2600">
                <a:solidFill>
                  <a:srgbClr val="170045"/>
                </a:solidFill>
                <a:latin typeface="DM Sans"/>
                <a:ea typeface="DM Sans"/>
                <a:cs typeface="DM Sans"/>
                <a:sym typeface="DM Sans"/>
              </a:rPr>
              <a:t> (or World Archery rounds) are shot at metric distances (</a:t>
            </a:r>
            <a:r>
              <a:rPr lang="en-US" sz="2600" b="1">
                <a:solidFill>
                  <a:srgbClr val="170045"/>
                </a:solidFill>
                <a:latin typeface="DM Sans Bold"/>
                <a:ea typeface="DM Sans Bold"/>
                <a:cs typeface="DM Sans Bold"/>
                <a:sym typeface="DM Sans Bold"/>
              </a:rPr>
              <a:t>meters</a:t>
            </a:r>
            <a:r>
              <a:rPr lang="en-US" sz="2600">
                <a:solidFill>
                  <a:srgbClr val="170045"/>
                </a:solidFill>
                <a:latin typeface="DM Sans"/>
                <a:ea typeface="DM Sans"/>
                <a:cs typeface="DM Sans"/>
                <a:sym typeface="DM Sans"/>
              </a:rPr>
              <a:t>)</a:t>
            </a:r>
          </a:p>
          <a:p>
            <a:pPr algn="l">
              <a:lnSpc>
                <a:spcPts val="2860"/>
              </a:lnSpc>
            </a:pPr>
            <a:endParaRPr lang="en-US" sz="2600">
              <a:solidFill>
                <a:srgbClr val="170045"/>
              </a:solidFill>
              <a:latin typeface="DM Sans"/>
              <a:ea typeface="DM Sans"/>
              <a:cs typeface="DM Sans"/>
              <a:sym typeface="DM Sans"/>
            </a:endParaRPr>
          </a:p>
          <a:p>
            <a:pPr marL="561341" lvl="1" indent="-280670" algn="l">
              <a:lnSpc>
                <a:spcPts val="2860"/>
              </a:lnSpc>
              <a:buFont typeface="Arial"/>
              <a:buChar char="•"/>
            </a:pPr>
            <a:r>
              <a:rPr lang="en-US" sz="2600">
                <a:solidFill>
                  <a:srgbClr val="170045"/>
                </a:solidFill>
                <a:latin typeface="DM Sans"/>
                <a:ea typeface="DM Sans"/>
                <a:cs typeface="DM Sans"/>
                <a:sym typeface="DM Sans"/>
              </a:rPr>
              <a:t>You always start a round at the longest distance, ending the round at your shortest distance. For example:</a:t>
            </a:r>
          </a:p>
          <a:p>
            <a:pPr marL="1122681" lvl="2" indent="-374227" algn="l">
              <a:lnSpc>
                <a:spcPts val="2860"/>
              </a:lnSpc>
              <a:buFont typeface="Arial"/>
              <a:buChar char="⚬"/>
            </a:pPr>
            <a:r>
              <a:rPr lang="en-US" sz="2600">
                <a:solidFill>
                  <a:srgbClr val="170045"/>
                </a:solidFill>
                <a:latin typeface="DM Sans"/>
                <a:ea typeface="DM Sans"/>
                <a:cs typeface="DM Sans"/>
                <a:sym typeface="DM Sans"/>
              </a:rPr>
              <a:t>York: 100yards, 80 yards, and 60 yards</a:t>
            </a:r>
          </a:p>
          <a:p>
            <a:pPr marL="1122681" lvl="2" indent="-374227" algn="l">
              <a:lnSpc>
                <a:spcPts val="2860"/>
              </a:lnSpc>
              <a:buFont typeface="Arial"/>
              <a:buChar char="⚬"/>
            </a:pPr>
            <a:r>
              <a:rPr lang="en-US" sz="2600">
                <a:solidFill>
                  <a:srgbClr val="170045"/>
                </a:solidFill>
                <a:latin typeface="DM Sans"/>
                <a:ea typeface="DM Sans"/>
                <a:cs typeface="DM Sans"/>
                <a:sym typeface="DM Sans"/>
              </a:rPr>
              <a:t>WA1440 (90m): 90 meters, 70 meters, 50 meters and 30 meters</a:t>
            </a:r>
          </a:p>
          <a:p>
            <a:pPr marL="1122681" lvl="2" indent="-374227" algn="l">
              <a:lnSpc>
                <a:spcPts val="2860"/>
              </a:lnSpc>
              <a:buFont typeface="Arial"/>
              <a:buChar char="⚬"/>
            </a:pPr>
            <a:r>
              <a:rPr lang="en-US" sz="2600">
                <a:solidFill>
                  <a:srgbClr val="170045"/>
                </a:solidFill>
                <a:latin typeface="DM Sans"/>
                <a:ea typeface="DM Sans"/>
                <a:cs typeface="DM Sans"/>
                <a:sym typeface="DM Sans"/>
              </a:rPr>
              <a:t>(other rounds at shorter distances are available)</a:t>
            </a:r>
          </a:p>
          <a:p>
            <a:pPr algn="l">
              <a:lnSpc>
                <a:spcPts val="2860"/>
              </a:lnSpc>
            </a:pPr>
            <a:endParaRPr lang="en-US" sz="2600">
              <a:solidFill>
                <a:srgbClr val="170045"/>
              </a:solidFill>
              <a:latin typeface="DM Sans"/>
              <a:ea typeface="DM Sans"/>
              <a:cs typeface="DM Sans"/>
              <a:sym typeface="DM Sans"/>
            </a:endParaRPr>
          </a:p>
          <a:p>
            <a:pPr marL="561341" lvl="1" indent="-280670" algn="l">
              <a:lnSpc>
                <a:spcPts val="2860"/>
              </a:lnSpc>
              <a:buFont typeface="Arial"/>
              <a:buChar char="•"/>
            </a:pPr>
            <a:r>
              <a:rPr lang="en-US" sz="2600">
                <a:solidFill>
                  <a:srgbClr val="170045"/>
                </a:solidFill>
                <a:latin typeface="DM Sans"/>
                <a:ea typeface="DM Sans"/>
                <a:cs typeface="DM Sans"/>
                <a:sym typeface="DM Sans"/>
              </a:rPr>
              <a:t>When shooting at the club, the first 6 arrows you shoot will be your “sighters” and so won’t be scoring. These are shot at your longest distance and are your “practice” arrows. You don’t get sighters at your other distances.</a:t>
            </a:r>
          </a:p>
        </p:txBody>
      </p:sp>
      <p:sp>
        <p:nvSpPr>
          <p:cNvPr id="7" name="TextBox 7"/>
          <p:cNvSpPr txBox="1"/>
          <p:nvPr/>
        </p:nvSpPr>
        <p:spPr>
          <a:xfrm>
            <a:off x="4432443" y="1491962"/>
            <a:ext cx="9423115" cy="1184275"/>
          </a:xfrm>
          <a:prstGeom prst="rect">
            <a:avLst/>
          </a:prstGeom>
        </p:spPr>
        <p:txBody>
          <a:bodyPr lIns="0" tIns="0" rIns="0" bIns="0" rtlCol="0" anchor="t">
            <a:spAutoFit/>
          </a:bodyPr>
          <a:lstStyle/>
          <a:p>
            <a:pPr algn="ctr">
              <a:lnSpc>
                <a:spcPts val="9799"/>
              </a:lnSpc>
              <a:spcBef>
                <a:spcPct val="0"/>
              </a:spcBef>
            </a:pPr>
            <a:r>
              <a:rPr lang="en-US" sz="6999">
                <a:solidFill>
                  <a:srgbClr val="170045"/>
                </a:solidFill>
                <a:latin typeface="Hobo"/>
                <a:ea typeface="Hobo"/>
                <a:cs typeface="Hobo"/>
                <a:sym typeface="Hobo"/>
              </a:rPr>
              <a:t>What is a Round?</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1567166" y="-4204305"/>
            <a:ext cx="15153668" cy="18695610"/>
          </a:xfrm>
          <a:custGeom>
            <a:avLst/>
            <a:gdLst/>
            <a:ahLst/>
            <a:cxnLst/>
            <a:rect l="l" t="t" r="r" b="b"/>
            <a:pathLst>
              <a:path w="15153668" h="18695610">
                <a:moveTo>
                  <a:pt x="0" y="0"/>
                </a:moveTo>
                <a:lnTo>
                  <a:pt x="15153668" y="0"/>
                </a:lnTo>
                <a:lnTo>
                  <a:pt x="15153668" y="18695610"/>
                </a:lnTo>
                <a:lnTo>
                  <a:pt x="0" y="186956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grpSp>
        <p:nvGrpSpPr>
          <p:cNvPr id="3" name="Group 3"/>
          <p:cNvGrpSpPr/>
          <p:nvPr/>
        </p:nvGrpSpPr>
        <p:grpSpPr>
          <a:xfrm>
            <a:off x="611574" y="547800"/>
            <a:ext cx="17064851" cy="9191400"/>
            <a:chOff x="0" y="0"/>
            <a:chExt cx="6115657" cy="3293990"/>
          </a:xfrm>
        </p:grpSpPr>
        <p:sp>
          <p:nvSpPr>
            <p:cNvPr id="4" name="Freeform 4"/>
            <p:cNvSpPr/>
            <p:nvPr/>
          </p:nvSpPr>
          <p:spPr>
            <a:xfrm>
              <a:off x="0" y="0"/>
              <a:ext cx="6115657" cy="3293990"/>
            </a:xfrm>
            <a:custGeom>
              <a:avLst/>
              <a:gdLst/>
              <a:ahLst/>
              <a:cxnLst/>
              <a:rect l="l" t="t" r="r" b="b"/>
              <a:pathLst>
                <a:path w="6115657" h="3293990">
                  <a:moveTo>
                    <a:pt x="16332" y="0"/>
                  </a:moveTo>
                  <a:lnTo>
                    <a:pt x="6099325" y="0"/>
                  </a:lnTo>
                  <a:cubicBezTo>
                    <a:pt x="6108345" y="0"/>
                    <a:pt x="6115657" y="7312"/>
                    <a:pt x="6115657" y="16332"/>
                  </a:cubicBezTo>
                  <a:lnTo>
                    <a:pt x="6115657" y="3277658"/>
                  </a:lnTo>
                  <a:cubicBezTo>
                    <a:pt x="6115657" y="3281990"/>
                    <a:pt x="6113937" y="3286144"/>
                    <a:pt x="6110874" y="3289207"/>
                  </a:cubicBezTo>
                  <a:cubicBezTo>
                    <a:pt x="6107811" y="3292270"/>
                    <a:pt x="6103657" y="3293990"/>
                    <a:pt x="6099325" y="3293990"/>
                  </a:cubicBezTo>
                  <a:lnTo>
                    <a:pt x="16332" y="3293990"/>
                  </a:lnTo>
                  <a:cubicBezTo>
                    <a:pt x="12001" y="3293990"/>
                    <a:pt x="7847" y="3292270"/>
                    <a:pt x="4784" y="3289207"/>
                  </a:cubicBezTo>
                  <a:cubicBezTo>
                    <a:pt x="1721" y="3286144"/>
                    <a:pt x="0" y="3281990"/>
                    <a:pt x="0" y="3277658"/>
                  </a:cubicBezTo>
                  <a:lnTo>
                    <a:pt x="0" y="16332"/>
                  </a:lnTo>
                  <a:cubicBezTo>
                    <a:pt x="0" y="12001"/>
                    <a:pt x="1721" y="7847"/>
                    <a:pt x="4784" y="4784"/>
                  </a:cubicBezTo>
                  <a:cubicBezTo>
                    <a:pt x="7847" y="1721"/>
                    <a:pt x="12001" y="0"/>
                    <a:pt x="16332" y="0"/>
                  </a:cubicBezTo>
                  <a:close/>
                </a:path>
              </a:pathLst>
            </a:custGeom>
            <a:solidFill>
              <a:srgbClr val="FFFDF7"/>
            </a:solidFill>
            <a:ln cap="rnd">
              <a:noFill/>
              <a:prstDash val="solid"/>
              <a:round/>
            </a:ln>
          </p:spPr>
          <p:txBody>
            <a:bodyPr/>
            <a:lstStyle/>
            <a:p>
              <a:endParaRPr lang="en-GB"/>
            </a:p>
          </p:txBody>
        </p:sp>
        <p:sp>
          <p:nvSpPr>
            <p:cNvPr id="5" name="TextBox 5"/>
            <p:cNvSpPr txBox="1"/>
            <p:nvPr/>
          </p:nvSpPr>
          <p:spPr>
            <a:xfrm>
              <a:off x="0" y="-38100"/>
              <a:ext cx="6115657" cy="3332090"/>
            </a:xfrm>
            <a:prstGeom prst="rect">
              <a:avLst/>
            </a:prstGeom>
          </p:spPr>
          <p:txBody>
            <a:bodyPr lIns="49412" tIns="49412" rIns="49412" bIns="49412" rtlCol="0" anchor="ctr"/>
            <a:lstStyle/>
            <a:p>
              <a:pPr marL="0" lvl="0" indent="0" algn="ctr">
                <a:lnSpc>
                  <a:spcPts val="2042"/>
                </a:lnSpc>
                <a:spcBef>
                  <a:spcPct val="0"/>
                </a:spcBef>
              </a:pPr>
              <a:endParaRPr/>
            </a:p>
          </p:txBody>
        </p:sp>
      </p:grpSp>
      <p:sp>
        <p:nvSpPr>
          <p:cNvPr id="6" name="Freeform 6"/>
          <p:cNvSpPr/>
          <p:nvPr/>
        </p:nvSpPr>
        <p:spPr>
          <a:xfrm>
            <a:off x="12173075" y="547800"/>
            <a:ext cx="5503351" cy="9191400"/>
          </a:xfrm>
          <a:custGeom>
            <a:avLst/>
            <a:gdLst/>
            <a:ahLst/>
            <a:cxnLst/>
            <a:rect l="l" t="t" r="r" b="b"/>
            <a:pathLst>
              <a:path w="5503351" h="9191400">
                <a:moveTo>
                  <a:pt x="0" y="0"/>
                </a:moveTo>
                <a:lnTo>
                  <a:pt x="5503351" y="0"/>
                </a:lnTo>
                <a:lnTo>
                  <a:pt x="5503351" y="9191400"/>
                </a:lnTo>
                <a:lnTo>
                  <a:pt x="0" y="9191400"/>
                </a:lnTo>
                <a:lnTo>
                  <a:pt x="0" y="0"/>
                </a:lnTo>
                <a:close/>
              </a:path>
            </a:pathLst>
          </a:custGeom>
          <a:blipFill>
            <a:blip r:embed="rId4"/>
            <a:stretch>
              <a:fillRect/>
            </a:stretch>
          </a:blipFill>
        </p:spPr>
        <p:txBody>
          <a:bodyPr/>
          <a:lstStyle/>
          <a:p>
            <a:endParaRPr lang="en-GB"/>
          </a:p>
        </p:txBody>
      </p:sp>
      <p:sp>
        <p:nvSpPr>
          <p:cNvPr id="7" name="TextBox 7"/>
          <p:cNvSpPr txBox="1"/>
          <p:nvPr/>
        </p:nvSpPr>
        <p:spPr>
          <a:xfrm>
            <a:off x="837389" y="3888835"/>
            <a:ext cx="10575758" cy="2537906"/>
          </a:xfrm>
          <a:prstGeom prst="rect">
            <a:avLst/>
          </a:prstGeom>
        </p:spPr>
        <p:txBody>
          <a:bodyPr lIns="0" tIns="0" rIns="0" bIns="0" rtlCol="0" anchor="t">
            <a:spAutoFit/>
          </a:bodyPr>
          <a:lstStyle/>
          <a:p>
            <a:pPr marL="561341" lvl="1" indent="-280670" algn="l">
              <a:lnSpc>
                <a:spcPts val="2860"/>
              </a:lnSpc>
              <a:buFont typeface="Arial"/>
              <a:buChar char="•"/>
            </a:pPr>
            <a:r>
              <a:rPr lang="en-US" sz="2600">
                <a:solidFill>
                  <a:srgbClr val="170045"/>
                </a:solidFill>
                <a:latin typeface="DM Sans"/>
                <a:ea typeface="DM Sans"/>
                <a:cs typeface="DM Sans"/>
                <a:sym typeface="DM Sans"/>
              </a:rPr>
              <a:t>A handicap is a great way to track how well you’re shooting.</a:t>
            </a:r>
          </a:p>
          <a:p>
            <a:pPr algn="l">
              <a:lnSpc>
                <a:spcPts val="2860"/>
              </a:lnSpc>
            </a:pPr>
            <a:endParaRPr lang="en-US" sz="2600">
              <a:solidFill>
                <a:srgbClr val="170045"/>
              </a:solidFill>
              <a:latin typeface="DM Sans"/>
              <a:ea typeface="DM Sans"/>
              <a:cs typeface="DM Sans"/>
              <a:sym typeface="DM Sans"/>
            </a:endParaRPr>
          </a:p>
          <a:p>
            <a:pPr marL="561341" lvl="1" indent="-280670" algn="l">
              <a:lnSpc>
                <a:spcPts val="2860"/>
              </a:lnSpc>
              <a:buFont typeface="Arial"/>
              <a:buChar char="•"/>
            </a:pPr>
            <a:r>
              <a:rPr lang="en-US" sz="2600">
                <a:solidFill>
                  <a:srgbClr val="170045"/>
                </a:solidFill>
                <a:latin typeface="DM Sans"/>
                <a:ea typeface="DM Sans"/>
                <a:cs typeface="DM Sans"/>
                <a:sym typeface="DM Sans"/>
              </a:rPr>
              <a:t>The average of three scored rounds creates it.</a:t>
            </a:r>
          </a:p>
          <a:p>
            <a:pPr algn="l">
              <a:lnSpc>
                <a:spcPts val="2860"/>
              </a:lnSpc>
            </a:pPr>
            <a:endParaRPr lang="en-US" sz="2600">
              <a:solidFill>
                <a:srgbClr val="170045"/>
              </a:solidFill>
              <a:latin typeface="DM Sans"/>
              <a:ea typeface="DM Sans"/>
              <a:cs typeface="DM Sans"/>
              <a:sym typeface="DM Sans"/>
            </a:endParaRPr>
          </a:p>
          <a:p>
            <a:pPr marL="561341" lvl="1" indent="-280670" algn="l">
              <a:lnSpc>
                <a:spcPts val="2860"/>
              </a:lnSpc>
              <a:buFont typeface="Arial"/>
              <a:buChar char="•"/>
            </a:pPr>
            <a:r>
              <a:rPr lang="en-US" sz="2600">
                <a:solidFill>
                  <a:srgbClr val="170045"/>
                </a:solidFill>
                <a:latin typeface="DM Sans"/>
                <a:ea typeface="DM Sans"/>
                <a:cs typeface="DM Sans"/>
                <a:sym typeface="DM Sans"/>
              </a:rPr>
              <a:t>Each score correlates to a handicap number. Once you know your handicap, you can then use the tables to see if you’ve shot better (or worse) than your handicap.</a:t>
            </a:r>
          </a:p>
        </p:txBody>
      </p:sp>
      <p:sp>
        <p:nvSpPr>
          <p:cNvPr id="8" name="TextBox 8"/>
          <p:cNvSpPr txBox="1"/>
          <p:nvPr/>
        </p:nvSpPr>
        <p:spPr>
          <a:xfrm>
            <a:off x="1413711" y="2487560"/>
            <a:ext cx="9423115" cy="1184275"/>
          </a:xfrm>
          <a:prstGeom prst="rect">
            <a:avLst/>
          </a:prstGeom>
        </p:spPr>
        <p:txBody>
          <a:bodyPr lIns="0" tIns="0" rIns="0" bIns="0" rtlCol="0" anchor="t">
            <a:spAutoFit/>
          </a:bodyPr>
          <a:lstStyle/>
          <a:p>
            <a:pPr algn="ctr">
              <a:lnSpc>
                <a:spcPts val="9799"/>
              </a:lnSpc>
              <a:spcBef>
                <a:spcPct val="0"/>
              </a:spcBef>
            </a:pPr>
            <a:r>
              <a:rPr lang="en-US" sz="6999">
                <a:solidFill>
                  <a:srgbClr val="170045"/>
                </a:solidFill>
                <a:latin typeface="Hobo"/>
                <a:ea typeface="Hobo"/>
                <a:cs typeface="Hobo"/>
                <a:sym typeface="Hobo"/>
              </a:rPr>
              <a:t>What is a Handicap?</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1567166" y="-4204305"/>
            <a:ext cx="15153668" cy="18695610"/>
          </a:xfrm>
          <a:custGeom>
            <a:avLst/>
            <a:gdLst/>
            <a:ahLst/>
            <a:cxnLst/>
            <a:rect l="l" t="t" r="r" b="b"/>
            <a:pathLst>
              <a:path w="15153668" h="18695610">
                <a:moveTo>
                  <a:pt x="0" y="0"/>
                </a:moveTo>
                <a:lnTo>
                  <a:pt x="15153668" y="0"/>
                </a:lnTo>
                <a:lnTo>
                  <a:pt x="15153668" y="18695610"/>
                </a:lnTo>
                <a:lnTo>
                  <a:pt x="0" y="186956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grpSp>
        <p:nvGrpSpPr>
          <p:cNvPr id="3" name="Group 3"/>
          <p:cNvGrpSpPr/>
          <p:nvPr/>
        </p:nvGrpSpPr>
        <p:grpSpPr>
          <a:xfrm>
            <a:off x="611574" y="547800"/>
            <a:ext cx="17064851" cy="9191400"/>
            <a:chOff x="0" y="0"/>
            <a:chExt cx="6115657" cy="3293990"/>
          </a:xfrm>
        </p:grpSpPr>
        <p:sp>
          <p:nvSpPr>
            <p:cNvPr id="4" name="Freeform 4"/>
            <p:cNvSpPr/>
            <p:nvPr/>
          </p:nvSpPr>
          <p:spPr>
            <a:xfrm>
              <a:off x="0" y="0"/>
              <a:ext cx="6115657" cy="3293990"/>
            </a:xfrm>
            <a:custGeom>
              <a:avLst/>
              <a:gdLst/>
              <a:ahLst/>
              <a:cxnLst/>
              <a:rect l="l" t="t" r="r" b="b"/>
              <a:pathLst>
                <a:path w="6115657" h="3293990">
                  <a:moveTo>
                    <a:pt x="16332" y="0"/>
                  </a:moveTo>
                  <a:lnTo>
                    <a:pt x="6099325" y="0"/>
                  </a:lnTo>
                  <a:cubicBezTo>
                    <a:pt x="6108345" y="0"/>
                    <a:pt x="6115657" y="7312"/>
                    <a:pt x="6115657" y="16332"/>
                  </a:cubicBezTo>
                  <a:lnTo>
                    <a:pt x="6115657" y="3277658"/>
                  </a:lnTo>
                  <a:cubicBezTo>
                    <a:pt x="6115657" y="3281990"/>
                    <a:pt x="6113937" y="3286144"/>
                    <a:pt x="6110874" y="3289207"/>
                  </a:cubicBezTo>
                  <a:cubicBezTo>
                    <a:pt x="6107811" y="3292270"/>
                    <a:pt x="6103657" y="3293990"/>
                    <a:pt x="6099325" y="3293990"/>
                  </a:cubicBezTo>
                  <a:lnTo>
                    <a:pt x="16332" y="3293990"/>
                  </a:lnTo>
                  <a:cubicBezTo>
                    <a:pt x="12001" y="3293990"/>
                    <a:pt x="7847" y="3292270"/>
                    <a:pt x="4784" y="3289207"/>
                  </a:cubicBezTo>
                  <a:cubicBezTo>
                    <a:pt x="1721" y="3286144"/>
                    <a:pt x="0" y="3281990"/>
                    <a:pt x="0" y="3277658"/>
                  </a:cubicBezTo>
                  <a:lnTo>
                    <a:pt x="0" y="16332"/>
                  </a:lnTo>
                  <a:cubicBezTo>
                    <a:pt x="0" y="12001"/>
                    <a:pt x="1721" y="7847"/>
                    <a:pt x="4784" y="4784"/>
                  </a:cubicBezTo>
                  <a:cubicBezTo>
                    <a:pt x="7847" y="1721"/>
                    <a:pt x="12001" y="0"/>
                    <a:pt x="16332" y="0"/>
                  </a:cubicBezTo>
                  <a:close/>
                </a:path>
              </a:pathLst>
            </a:custGeom>
            <a:solidFill>
              <a:srgbClr val="FFFDF7"/>
            </a:solidFill>
            <a:ln cap="rnd">
              <a:noFill/>
              <a:prstDash val="solid"/>
              <a:round/>
            </a:ln>
          </p:spPr>
          <p:txBody>
            <a:bodyPr/>
            <a:lstStyle/>
            <a:p>
              <a:endParaRPr lang="en-GB"/>
            </a:p>
          </p:txBody>
        </p:sp>
        <p:sp>
          <p:nvSpPr>
            <p:cNvPr id="5" name="TextBox 5"/>
            <p:cNvSpPr txBox="1"/>
            <p:nvPr/>
          </p:nvSpPr>
          <p:spPr>
            <a:xfrm>
              <a:off x="0" y="-38100"/>
              <a:ext cx="6115657" cy="3332090"/>
            </a:xfrm>
            <a:prstGeom prst="rect">
              <a:avLst/>
            </a:prstGeom>
          </p:spPr>
          <p:txBody>
            <a:bodyPr lIns="49412" tIns="49412" rIns="49412" bIns="49412" rtlCol="0" anchor="ctr"/>
            <a:lstStyle/>
            <a:p>
              <a:pPr marL="0" lvl="0" indent="0" algn="ctr">
                <a:lnSpc>
                  <a:spcPts val="2042"/>
                </a:lnSpc>
                <a:spcBef>
                  <a:spcPct val="0"/>
                </a:spcBef>
              </a:pPr>
              <a:endParaRPr/>
            </a:p>
          </p:txBody>
        </p:sp>
      </p:grpSp>
      <p:sp>
        <p:nvSpPr>
          <p:cNvPr id="6" name="Freeform 6"/>
          <p:cNvSpPr/>
          <p:nvPr/>
        </p:nvSpPr>
        <p:spPr>
          <a:xfrm>
            <a:off x="12173075" y="547800"/>
            <a:ext cx="5503351" cy="9191400"/>
          </a:xfrm>
          <a:custGeom>
            <a:avLst/>
            <a:gdLst/>
            <a:ahLst/>
            <a:cxnLst/>
            <a:rect l="l" t="t" r="r" b="b"/>
            <a:pathLst>
              <a:path w="5503351" h="9191400">
                <a:moveTo>
                  <a:pt x="0" y="0"/>
                </a:moveTo>
                <a:lnTo>
                  <a:pt x="5503351" y="0"/>
                </a:lnTo>
                <a:lnTo>
                  <a:pt x="5503351" y="9191400"/>
                </a:lnTo>
                <a:lnTo>
                  <a:pt x="0" y="9191400"/>
                </a:lnTo>
                <a:lnTo>
                  <a:pt x="0" y="0"/>
                </a:lnTo>
                <a:close/>
              </a:path>
            </a:pathLst>
          </a:custGeom>
          <a:blipFill>
            <a:blip r:embed="rId4"/>
            <a:stretch>
              <a:fillRect/>
            </a:stretch>
          </a:blipFill>
        </p:spPr>
        <p:txBody>
          <a:bodyPr/>
          <a:lstStyle/>
          <a:p>
            <a:endParaRPr lang="en-GB"/>
          </a:p>
        </p:txBody>
      </p:sp>
      <p:sp>
        <p:nvSpPr>
          <p:cNvPr id="7" name="TextBox 7"/>
          <p:cNvSpPr txBox="1"/>
          <p:nvPr/>
        </p:nvSpPr>
        <p:spPr>
          <a:xfrm>
            <a:off x="837389" y="2441143"/>
            <a:ext cx="10575758" cy="5433289"/>
          </a:xfrm>
          <a:prstGeom prst="rect">
            <a:avLst/>
          </a:prstGeom>
        </p:spPr>
        <p:txBody>
          <a:bodyPr lIns="0" tIns="0" rIns="0" bIns="0" rtlCol="0" anchor="t">
            <a:spAutoFit/>
          </a:bodyPr>
          <a:lstStyle/>
          <a:p>
            <a:pPr marL="561341" lvl="1" indent="-280670" algn="l">
              <a:lnSpc>
                <a:spcPts val="2860"/>
              </a:lnSpc>
              <a:buFont typeface="Arial"/>
              <a:buChar char="•"/>
            </a:pPr>
            <a:r>
              <a:rPr lang="en-US" sz="2600">
                <a:solidFill>
                  <a:srgbClr val="170045"/>
                </a:solidFill>
                <a:latin typeface="DM Sans"/>
                <a:ea typeface="DM Sans"/>
                <a:cs typeface="DM Sans"/>
                <a:sym typeface="DM Sans"/>
              </a:rPr>
              <a:t>Created and owned by Archery GB</a:t>
            </a:r>
          </a:p>
          <a:p>
            <a:pPr algn="l">
              <a:lnSpc>
                <a:spcPts val="2860"/>
              </a:lnSpc>
            </a:pPr>
            <a:endParaRPr lang="en-US" sz="2600">
              <a:solidFill>
                <a:srgbClr val="170045"/>
              </a:solidFill>
              <a:latin typeface="DM Sans"/>
              <a:ea typeface="DM Sans"/>
              <a:cs typeface="DM Sans"/>
              <a:sym typeface="DM Sans"/>
            </a:endParaRPr>
          </a:p>
          <a:p>
            <a:pPr marL="561341" lvl="1" indent="-280670" algn="l">
              <a:lnSpc>
                <a:spcPts val="2860"/>
              </a:lnSpc>
              <a:buFont typeface="Arial"/>
              <a:buChar char="•"/>
            </a:pPr>
            <a:r>
              <a:rPr lang="en-US" sz="2600">
                <a:solidFill>
                  <a:srgbClr val="170045"/>
                </a:solidFill>
                <a:latin typeface="DM Sans"/>
                <a:ea typeface="DM Sans"/>
                <a:cs typeface="DM Sans"/>
                <a:sym typeface="DM Sans"/>
              </a:rPr>
              <a:t>Runs from</a:t>
            </a:r>
          </a:p>
          <a:p>
            <a:pPr algn="l">
              <a:lnSpc>
                <a:spcPts val="2860"/>
              </a:lnSpc>
            </a:pPr>
            <a:endParaRPr lang="en-US" sz="2600">
              <a:solidFill>
                <a:srgbClr val="170045"/>
              </a:solidFill>
              <a:latin typeface="DM Sans"/>
              <a:ea typeface="DM Sans"/>
              <a:cs typeface="DM Sans"/>
              <a:sym typeface="DM Sans"/>
            </a:endParaRPr>
          </a:p>
          <a:p>
            <a:pPr marL="561341" lvl="1" indent="-280670" algn="l">
              <a:lnSpc>
                <a:spcPts val="2860"/>
              </a:lnSpc>
              <a:buFont typeface="Arial"/>
              <a:buChar char="•"/>
            </a:pPr>
            <a:r>
              <a:rPr lang="en-US" sz="2600">
                <a:solidFill>
                  <a:srgbClr val="170045"/>
                </a:solidFill>
                <a:latin typeface="DM Sans"/>
                <a:ea typeface="DM Sans"/>
                <a:cs typeface="DM Sans"/>
                <a:sym typeface="DM Sans"/>
              </a:rPr>
              <a:t>You round the average of your scored rounds down.</a:t>
            </a:r>
          </a:p>
          <a:p>
            <a:pPr algn="l">
              <a:lnSpc>
                <a:spcPts val="2860"/>
              </a:lnSpc>
            </a:pPr>
            <a:endParaRPr lang="en-US" sz="2600">
              <a:solidFill>
                <a:srgbClr val="170045"/>
              </a:solidFill>
              <a:latin typeface="DM Sans"/>
              <a:ea typeface="DM Sans"/>
              <a:cs typeface="DM Sans"/>
              <a:sym typeface="DM Sans"/>
            </a:endParaRPr>
          </a:p>
          <a:p>
            <a:pPr marL="561341" lvl="1" indent="-280670" algn="l">
              <a:lnSpc>
                <a:spcPts val="2860"/>
              </a:lnSpc>
              <a:buFont typeface="Arial"/>
              <a:buChar char="•"/>
            </a:pPr>
            <a:r>
              <a:rPr lang="en-US" sz="2600">
                <a:solidFill>
                  <a:srgbClr val="170045"/>
                </a:solidFill>
                <a:latin typeface="DM Sans"/>
                <a:ea typeface="DM Sans"/>
                <a:cs typeface="DM Sans"/>
                <a:sym typeface="DM Sans"/>
              </a:rPr>
              <a:t>The lower the score, the higher the handicap number.</a:t>
            </a:r>
          </a:p>
          <a:p>
            <a:pPr algn="l">
              <a:lnSpc>
                <a:spcPts val="2860"/>
              </a:lnSpc>
            </a:pPr>
            <a:endParaRPr lang="en-US" sz="2600">
              <a:solidFill>
                <a:srgbClr val="170045"/>
              </a:solidFill>
              <a:latin typeface="DM Sans"/>
              <a:ea typeface="DM Sans"/>
              <a:cs typeface="DM Sans"/>
              <a:sym typeface="DM Sans"/>
            </a:endParaRPr>
          </a:p>
          <a:p>
            <a:pPr marL="561341" lvl="1" indent="-280670" algn="l">
              <a:lnSpc>
                <a:spcPts val="2860"/>
              </a:lnSpc>
              <a:buFont typeface="Arial"/>
              <a:buChar char="•"/>
            </a:pPr>
            <a:r>
              <a:rPr lang="en-US" sz="2600">
                <a:solidFill>
                  <a:srgbClr val="170045"/>
                </a:solidFill>
                <a:latin typeface="DM Sans"/>
                <a:ea typeface="DM Sans"/>
                <a:cs typeface="DM Sans"/>
                <a:sym typeface="DM Sans"/>
              </a:rPr>
              <a:t>You must shoot 3 witnessed, scored rounds to gain a handicap (the average of these three scores will make your starting handicap).</a:t>
            </a:r>
          </a:p>
          <a:p>
            <a:pPr algn="l">
              <a:lnSpc>
                <a:spcPts val="2860"/>
              </a:lnSpc>
            </a:pPr>
            <a:endParaRPr lang="en-US" sz="2600">
              <a:solidFill>
                <a:srgbClr val="170045"/>
              </a:solidFill>
              <a:latin typeface="DM Sans"/>
              <a:ea typeface="DM Sans"/>
              <a:cs typeface="DM Sans"/>
              <a:sym typeface="DM Sans"/>
            </a:endParaRPr>
          </a:p>
          <a:p>
            <a:pPr marL="561341" lvl="1" indent="-280670" algn="l">
              <a:lnSpc>
                <a:spcPts val="2860"/>
              </a:lnSpc>
              <a:buFont typeface="Arial"/>
              <a:buChar char="•"/>
            </a:pPr>
            <a:r>
              <a:rPr lang="en-US" sz="2600">
                <a:solidFill>
                  <a:srgbClr val="170045"/>
                </a:solidFill>
                <a:latin typeface="DM Sans"/>
                <a:ea typeface="DM Sans"/>
                <a:cs typeface="DM Sans"/>
                <a:sym typeface="DM Sans"/>
              </a:rPr>
              <a:t>The Club Records Officer (Bea) will send out an up-to-date table with everyone’s handicap to the membership at the end of every month.</a:t>
            </a:r>
          </a:p>
        </p:txBody>
      </p:sp>
      <p:sp>
        <p:nvSpPr>
          <p:cNvPr id="8" name="TextBox 8"/>
          <p:cNvSpPr txBox="1"/>
          <p:nvPr/>
        </p:nvSpPr>
        <p:spPr>
          <a:xfrm>
            <a:off x="1028700" y="904875"/>
            <a:ext cx="9423115" cy="1184275"/>
          </a:xfrm>
          <a:prstGeom prst="rect">
            <a:avLst/>
          </a:prstGeom>
        </p:spPr>
        <p:txBody>
          <a:bodyPr lIns="0" tIns="0" rIns="0" bIns="0" rtlCol="0" anchor="t">
            <a:spAutoFit/>
          </a:bodyPr>
          <a:lstStyle/>
          <a:p>
            <a:pPr algn="ctr">
              <a:lnSpc>
                <a:spcPts val="9799"/>
              </a:lnSpc>
              <a:spcBef>
                <a:spcPct val="0"/>
              </a:spcBef>
            </a:pPr>
            <a:r>
              <a:rPr lang="en-US" sz="6999">
                <a:solidFill>
                  <a:srgbClr val="170045"/>
                </a:solidFill>
                <a:latin typeface="Hobo"/>
                <a:ea typeface="Hobo"/>
                <a:cs typeface="Hobo"/>
                <a:sym typeface="Hobo"/>
              </a:rPr>
              <a:t>The Handicap Tables</a:t>
            </a:r>
          </a:p>
        </p:txBody>
      </p:sp>
      <p:sp>
        <p:nvSpPr>
          <p:cNvPr id="9" name="TextBox 9"/>
          <p:cNvSpPr txBox="1"/>
          <p:nvPr/>
        </p:nvSpPr>
        <p:spPr>
          <a:xfrm>
            <a:off x="3085450" y="2815891"/>
            <a:ext cx="1935324" cy="810850"/>
          </a:xfrm>
          <a:prstGeom prst="rect">
            <a:avLst/>
          </a:prstGeom>
        </p:spPr>
        <p:txBody>
          <a:bodyPr lIns="0" tIns="0" rIns="0" bIns="0" rtlCol="0" anchor="t">
            <a:spAutoFit/>
          </a:bodyPr>
          <a:lstStyle/>
          <a:p>
            <a:pPr marL="0" lvl="1" indent="0" algn="l">
              <a:lnSpc>
                <a:spcPts val="6309"/>
              </a:lnSpc>
              <a:spcBef>
                <a:spcPct val="0"/>
              </a:spcBef>
            </a:pPr>
            <a:r>
              <a:rPr lang="en-US" sz="5258">
                <a:solidFill>
                  <a:srgbClr val="170045"/>
                </a:solidFill>
                <a:latin typeface="Hobo"/>
                <a:ea typeface="Hobo"/>
                <a:cs typeface="Hobo"/>
                <a:sym typeface="Hobo"/>
              </a:rPr>
              <a:t>0 -</a:t>
            </a:r>
            <a:r>
              <a:rPr lang="en-US" sz="5258" u="none">
                <a:solidFill>
                  <a:srgbClr val="170045"/>
                </a:solidFill>
                <a:latin typeface="Hobo"/>
                <a:ea typeface="Hobo"/>
                <a:cs typeface="Hobo"/>
                <a:sym typeface="Hobo"/>
              </a:rPr>
              <a:t>150</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09155" y="-2096366"/>
            <a:ext cx="19306309" cy="14479732"/>
          </a:xfrm>
          <a:custGeom>
            <a:avLst/>
            <a:gdLst/>
            <a:ahLst/>
            <a:cxnLst/>
            <a:rect l="l" t="t" r="r" b="b"/>
            <a:pathLst>
              <a:path w="19306309" h="14479732">
                <a:moveTo>
                  <a:pt x="0" y="0"/>
                </a:moveTo>
                <a:lnTo>
                  <a:pt x="19306310" y="0"/>
                </a:lnTo>
                <a:lnTo>
                  <a:pt x="19306310" y="14479732"/>
                </a:lnTo>
                <a:lnTo>
                  <a:pt x="0" y="1447973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grpSp>
        <p:nvGrpSpPr>
          <p:cNvPr id="3" name="Group 3"/>
          <p:cNvGrpSpPr/>
          <p:nvPr/>
        </p:nvGrpSpPr>
        <p:grpSpPr>
          <a:xfrm>
            <a:off x="611574" y="547800"/>
            <a:ext cx="17064851" cy="9191400"/>
            <a:chOff x="0" y="0"/>
            <a:chExt cx="6115657" cy="3293990"/>
          </a:xfrm>
        </p:grpSpPr>
        <p:sp>
          <p:nvSpPr>
            <p:cNvPr id="4" name="Freeform 4"/>
            <p:cNvSpPr/>
            <p:nvPr/>
          </p:nvSpPr>
          <p:spPr>
            <a:xfrm>
              <a:off x="0" y="0"/>
              <a:ext cx="6115657" cy="3293990"/>
            </a:xfrm>
            <a:custGeom>
              <a:avLst/>
              <a:gdLst/>
              <a:ahLst/>
              <a:cxnLst/>
              <a:rect l="l" t="t" r="r" b="b"/>
              <a:pathLst>
                <a:path w="6115657" h="3293990">
                  <a:moveTo>
                    <a:pt x="16332" y="0"/>
                  </a:moveTo>
                  <a:lnTo>
                    <a:pt x="6099325" y="0"/>
                  </a:lnTo>
                  <a:cubicBezTo>
                    <a:pt x="6108345" y="0"/>
                    <a:pt x="6115657" y="7312"/>
                    <a:pt x="6115657" y="16332"/>
                  </a:cubicBezTo>
                  <a:lnTo>
                    <a:pt x="6115657" y="3277658"/>
                  </a:lnTo>
                  <a:cubicBezTo>
                    <a:pt x="6115657" y="3281990"/>
                    <a:pt x="6113937" y="3286144"/>
                    <a:pt x="6110874" y="3289207"/>
                  </a:cubicBezTo>
                  <a:cubicBezTo>
                    <a:pt x="6107811" y="3292270"/>
                    <a:pt x="6103657" y="3293990"/>
                    <a:pt x="6099325" y="3293990"/>
                  </a:cubicBezTo>
                  <a:lnTo>
                    <a:pt x="16332" y="3293990"/>
                  </a:lnTo>
                  <a:cubicBezTo>
                    <a:pt x="12001" y="3293990"/>
                    <a:pt x="7847" y="3292270"/>
                    <a:pt x="4784" y="3289207"/>
                  </a:cubicBezTo>
                  <a:cubicBezTo>
                    <a:pt x="1721" y="3286144"/>
                    <a:pt x="0" y="3281990"/>
                    <a:pt x="0" y="3277658"/>
                  </a:cubicBezTo>
                  <a:lnTo>
                    <a:pt x="0" y="16332"/>
                  </a:lnTo>
                  <a:cubicBezTo>
                    <a:pt x="0" y="12001"/>
                    <a:pt x="1721" y="7847"/>
                    <a:pt x="4784" y="4784"/>
                  </a:cubicBezTo>
                  <a:cubicBezTo>
                    <a:pt x="7847" y="1721"/>
                    <a:pt x="12001" y="0"/>
                    <a:pt x="16332" y="0"/>
                  </a:cubicBezTo>
                  <a:close/>
                </a:path>
              </a:pathLst>
            </a:custGeom>
            <a:solidFill>
              <a:srgbClr val="FFFDF7"/>
            </a:solidFill>
            <a:ln cap="rnd">
              <a:noFill/>
              <a:prstDash val="solid"/>
              <a:round/>
            </a:ln>
          </p:spPr>
          <p:txBody>
            <a:bodyPr/>
            <a:lstStyle/>
            <a:p>
              <a:endParaRPr lang="en-GB"/>
            </a:p>
          </p:txBody>
        </p:sp>
        <p:sp>
          <p:nvSpPr>
            <p:cNvPr id="5" name="TextBox 5"/>
            <p:cNvSpPr txBox="1"/>
            <p:nvPr/>
          </p:nvSpPr>
          <p:spPr>
            <a:xfrm>
              <a:off x="0" y="-38100"/>
              <a:ext cx="6115657" cy="3332090"/>
            </a:xfrm>
            <a:prstGeom prst="rect">
              <a:avLst/>
            </a:prstGeom>
          </p:spPr>
          <p:txBody>
            <a:bodyPr lIns="49412" tIns="49412" rIns="49412" bIns="49412" rtlCol="0" anchor="ctr"/>
            <a:lstStyle/>
            <a:p>
              <a:pPr marL="0" lvl="0" indent="0" algn="ctr">
                <a:lnSpc>
                  <a:spcPts val="2042"/>
                </a:lnSpc>
                <a:spcBef>
                  <a:spcPct val="0"/>
                </a:spcBef>
              </a:pPr>
              <a:endParaRPr/>
            </a:p>
          </p:txBody>
        </p:sp>
      </p:grpSp>
      <p:sp>
        <p:nvSpPr>
          <p:cNvPr id="6" name="Freeform 6"/>
          <p:cNvSpPr/>
          <p:nvPr/>
        </p:nvSpPr>
        <p:spPr>
          <a:xfrm>
            <a:off x="1582153" y="921811"/>
            <a:ext cx="14820424" cy="8336489"/>
          </a:xfrm>
          <a:custGeom>
            <a:avLst/>
            <a:gdLst/>
            <a:ahLst/>
            <a:cxnLst/>
            <a:rect l="l" t="t" r="r" b="b"/>
            <a:pathLst>
              <a:path w="14820424" h="8336489">
                <a:moveTo>
                  <a:pt x="0" y="0"/>
                </a:moveTo>
                <a:lnTo>
                  <a:pt x="14820424" y="0"/>
                </a:lnTo>
                <a:lnTo>
                  <a:pt x="14820424" y="8336489"/>
                </a:lnTo>
                <a:lnTo>
                  <a:pt x="0" y="8336489"/>
                </a:lnTo>
                <a:lnTo>
                  <a:pt x="0" y="0"/>
                </a:lnTo>
                <a:close/>
              </a:path>
            </a:pathLst>
          </a:custGeom>
          <a:blipFill>
            <a:blip r:embed="rId4"/>
            <a:stretch>
              <a:fillRect/>
            </a:stretch>
          </a:blipFill>
        </p:spPr>
        <p:txBody>
          <a:bodyPr/>
          <a:lstStyle/>
          <a:p>
            <a:endParaRPr lang="en-GB"/>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1745997" y="-4919323"/>
            <a:ext cx="14796006" cy="20125646"/>
          </a:xfrm>
          <a:custGeom>
            <a:avLst/>
            <a:gdLst/>
            <a:ahLst/>
            <a:cxnLst/>
            <a:rect l="l" t="t" r="r" b="b"/>
            <a:pathLst>
              <a:path w="14796006" h="20125646">
                <a:moveTo>
                  <a:pt x="0" y="0"/>
                </a:moveTo>
                <a:lnTo>
                  <a:pt x="14796006" y="0"/>
                </a:lnTo>
                <a:lnTo>
                  <a:pt x="14796006" y="20125646"/>
                </a:lnTo>
                <a:lnTo>
                  <a:pt x="0" y="2012564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grpSp>
        <p:nvGrpSpPr>
          <p:cNvPr id="3" name="Group 3"/>
          <p:cNvGrpSpPr/>
          <p:nvPr/>
        </p:nvGrpSpPr>
        <p:grpSpPr>
          <a:xfrm>
            <a:off x="611574" y="547800"/>
            <a:ext cx="17064851" cy="9191400"/>
            <a:chOff x="0" y="0"/>
            <a:chExt cx="6115657" cy="3293990"/>
          </a:xfrm>
        </p:grpSpPr>
        <p:sp>
          <p:nvSpPr>
            <p:cNvPr id="4" name="Freeform 4"/>
            <p:cNvSpPr/>
            <p:nvPr/>
          </p:nvSpPr>
          <p:spPr>
            <a:xfrm>
              <a:off x="0" y="0"/>
              <a:ext cx="6115657" cy="3293990"/>
            </a:xfrm>
            <a:custGeom>
              <a:avLst/>
              <a:gdLst/>
              <a:ahLst/>
              <a:cxnLst/>
              <a:rect l="l" t="t" r="r" b="b"/>
              <a:pathLst>
                <a:path w="6115657" h="3293990">
                  <a:moveTo>
                    <a:pt x="16332" y="0"/>
                  </a:moveTo>
                  <a:lnTo>
                    <a:pt x="6099325" y="0"/>
                  </a:lnTo>
                  <a:cubicBezTo>
                    <a:pt x="6108345" y="0"/>
                    <a:pt x="6115657" y="7312"/>
                    <a:pt x="6115657" y="16332"/>
                  </a:cubicBezTo>
                  <a:lnTo>
                    <a:pt x="6115657" y="3277658"/>
                  </a:lnTo>
                  <a:cubicBezTo>
                    <a:pt x="6115657" y="3281990"/>
                    <a:pt x="6113937" y="3286144"/>
                    <a:pt x="6110874" y="3289207"/>
                  </a:cubicBezTo>
                  <a:cubicBezTo>
                    <a:pt x="6107811" y="3292270"/>
                    <a:pt x="6103657" y="3293990"/>
                    <a:pt x="6099325" y="3293990"/>
                  </a:cubicBezTo>
                  <a:lnTo>
                    <a:pt x="16332" y="3293990"/>
                  </a:lnTo>
                  <a:cubicBezTo>
                    <a:pt x="12001" y="3293990"/>
                    <a:pt x="7847" y="3292270"/>
                    <a:pt x="4784" y="3289207"/>
                  </a:cubicBezTo>
                  <a:cubicBezTo>
                    <a:pt x="1721" y="3286144"/>
                    <a:pt x="0" y="3281990"/>
                    <a:pt x="0" y="3277658"/>
                  </a:cubicBezTo>
                  <a:lnTo>
                    <a:pt x="0" y="16332"/>
                  </a:lnTo>
                  <a:cubicBezTo>
                    <a:pt x="0" y="12001"/>
                    <a:pt x="1721" y="7847"/>
                    <a:pt x="4784" y="4784"/>
                  </a:cubicBezTo>
                  <a:cubicBezTo>
                    <a:pt x="7847" y="1721"/>
                    <a:pt x="12001" y="0"/>
                    <a:pt x="16332" y="0"/>
                  </a:cubicBezTo>
                  <a:close/>
                </a:path>
              </a:pathLst>
            </a:custGeom>
            <a:solidFill>
              <a:srgbClr val="FFFDF7"/>
            </a:solidFill>
            <a:ln cap="rnd">
              <a:noFill/>
              <a:prstDash val="solid"/>
              <a:round/>
            </a:ln>
          </p:spPr>
          <p:txBody>
            <a:bodyPr/>
            <a:lstStyle/>
            <a:p>
              <a:endParaRPr lang="en-GB"/>
            </a:p>
          </p:txBody>
        </p:sp>
        <p:sp>
          <p:nvSpPr>
            <p:cNvPr id="5" name="TextBox 5"/>
            <p:cNvSpPr txBox="1"/>
            <p:nvPr/>
          </p:nvSpPr>
          <p:spPr>
            <a:xfrm>
              <a:off x="0" y="-38100"/>
              <a:ext cx="6115657" cy="3332090"/>
            </a:xfrm>
            <a:prstGeom prst="rect">
              <a:avLst/>
            </a:prstGeom>
          </p:spPr>
          <p:txBody>
            <a:bodyPr lIns="49412" tIns="49412" rIns="49412" bIns="49412" rtlCol="0" anchor="ctr"/>
            <a:lstStyle/>
            <a:p>
              <a:pPr marL="0" lvl="0" indent="0" algn="ctr">
                <a:lnSpc>
                  <a:spcPts val="2042"/>
                </a:lnSpc>
                <a:spcBef>
                  <a:spcPct val="0"/>
                </a:spcBef>
              </a:pPr>
              <a:endParaRPr/>
            </a:p>
          </p:txBody>
        </p:sp>
      </p:grpSp>
      <p:sp>
        <p:nvSpPr>
          <p:cNvPr id="6" name="TextBox 6"/>
          <p:cNvSpPr txBox="1"/>
          <p:nvPr/>
        </p:nvSpPr>
        <p:spPr>
          <a:xfrm>
            <a:off x="1028700" y="1766678"/>
            <a:ext cx="12649569" cy="990830"/>
          </a:xfrm>
          <a:prstGeom prst="rect">
            <a:avLst/>
          </a:prstGeom>
        </p:spPr>
        <p:txBody>
          <a:bodyPr lIns="0" tIns="0" rIns="0" bIns="0" rtlCol="0" anchor="t">
            <a:spAutoFit/>
          </a:bodyPr>
          <a:lstStyle/>
          <a:p>
            <a:pPr algn="l">
              <a:lnSpc>
                <a:spcPts val="7431"/>
              </a:lnSpc>
            </a:pPr>
            <a:r>
              <a:rPr lang="en-US" sz="7506">
                <a:solidFill>
                  <a:srgbClr val="170045"/>
                </a:solidFill>
                <a:latin typeface="Hobo"/>
                <a:ea typeface="Hobo"/>
                <a:cs typeface="Hobo"/>
                <a:sym typeface="Hobo"/>
              </a:rPr>
              <a:t>What is a Classification?</a:t>
            </a:r>
          </a:p>
        </p:txBody>
      </p:sp>
      <p:sp>
        <p:nvSpPr>
          <p:cNvPr id="7" name="Freeform 7"/>
          <p:cNvSpPr/>
          <p:nvPr/>
        </p:nvSpPr>
        <p:spPr>
          <a:xfrm>
            <a:off x="1527664" y="3624283"/>
            <a:ext cx="1111060" cy="1056896"/>
          </a:xfrm>
          <a:custGeom>
            <a:avLst/>
            <a:gdLst/>
            <a:ahLst/>
            <a:cxnLst/>
            <a:rect l="l" t="t" r="r" b="b"/>
            <a:pathLst>
              <a:path w="1111060" h="1056896">
                <a:moveTo>
                  <a:pt x="0" y="0"/>
                </a:moveTo>
                <a:lnTo>
                  <a:pt x="1111059" y="0"/>
                </a:lnTo>
                <a:lnTo>
                  <a:pt x="1111059" y="1056896"/>
                </a:lnTo>
                <a:lnTo>
                  <a:pt x="0" y="10568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8" name="TextBox 8"/>
          <p:cNvSpPr txBox="1"/>
          <p:nvPr/>
        </p:nvSpPr>
        <p:spPr>
          <a:xfrm>
            <a:off x="2638723" y="3671908"/>
            <a:ext cx="14209842" cy="1448034"/>
          </a:xfrm>
          <a:prstGeom prst="rect">
            <a:avLst/>
          </a:prstGeom>
        </p:spPr>
        <p:txBody>
          <a:bodyPr lIns="0" tIns="0" rIns="0" bIns="0" rtlCol="0" anchor="t">
            <a:spAutoFit/>
          </a:bodyPr>
          <a:lstStyle/>
          <a:p>
            <a:pPr algn="l">
              <a:lnSpc>
                <a:spcPts val="5563"/>
              </a:lnSpc>
            </a:pPr>
            <a:r>
              <a:rPr lang="en-US" sz="5199">
                <a:solidFill>
                  <a:srgbClr val="170045"/>
                </a:solidFill>
                <a:latin typeface="Tenor Sans"/>
                <a:ea typeface="Tenor Sans"/>
                <a:cs typeface="Tenor Sans"/>
                <a:sym typeface="Tenor Sans"/>
              </a:rPr>
              <a:t>A classification determines the “standard” of scores shot by an archer</a:t>
            </a:r>
          </a:p>
        </p:txBody>
      </p:sp>
      <p:sp>
        <p:nvSpPr>
          <p:cNvPr id="9" name="Freeform 9"/>
          <p:cNvSpPr/>
          <p:nvPr/>
        </p:nvSpPr>
        <p:spPr>
          <a:xfrm>
            <a:off x="1527664" y="6019080"/>
            <a:ext cx="1111060" cy="1056896"/>
          </a:xfrm>
          <a:custGeom>
            <a:avLst/>
            <a:gdLst/>
            <a:ahLst/>
            <a:cxnLst/>
            <a:rect l="l" t="t" r="r" b="b"/>
            <a:pathLst>
              <a:path w="1111060" h="1056896">
                <a:moveTo>
                  <a:pt x="0" y="0"/>
                </a:moveTo>
                <a:lnTo>
                  <a:pt x="1111059" y="0"/>
                </a:lnTo>
                <a:lnTo>
                  <a:pt x="1111059" y="1056896"/>
                </a:lnTo>
                <a:lnTo>
                  <a:pt x="0" y="1056896"/>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GB"/>
          </a:p>
        </p:txBody>
      </p:sp>
      <p:sp>
        <p:nvSpPr>
          <p:cNvPr id="10" name="AutoShape 10"/>
          <p:cNvSpPr/>
          <p:nvPr/>
        </p:nvSpPr>
        <p:spPr>
          <a:xfrm>
            <a:off x="1029764" y="2757508"/>
            <a:ext cx="16229536" cy="0"/>
          </a:xfrm>
          <a:prstGeom prst="line">
            <a:avLst/>
          </a:prstGeom>
          <a:ln w="19050" cap="rnd">
            <a:solidFill>
              <a:srgbClr val="451001"/>
            </a:solidFill>
            <a:prstDash val="solid"/>
            <a:headEnd type="none" w="sm" len="sm"/>
            <a:tailEnd type="none" w="sm" len="sm"/>
          </a:ln>
        </p:spPr>
        <p:txBody>
          <a:bodyPr/>
          <a:lstStyle/>
          <a:p>
            <a:endParaRPr lang="en-GB"/>
          </a:p>
        </p:txBody>
      </p:sp>
      <p:sp>
        <p:nvSpPr>
          <p:cNvPr id="11" name="TextBox 11"/>
          <p:cNvSpPr txBox="1"/>
          <p:nvPr/>
        </p:nvSpPr>
        <p:spPr>
          <a:xfrm>
            <a:off x="2638723" y="6023319"/>
            <a:ext cx="14209842" cy="2152938"/>
          </a:xfrm>
          <a:prstGeom prst="rect">
            <a:avLst/>
          </a:prstGeom>
        </p:spPr>
        <p:txBody>
          <a:bodyPr lIns="0" tIns="0" rIns="0" bIns="0" rtlCol="0" anchor="t">
            <a:spAutoFit/>
          </a:bodyPr>
          <a:lstStyle/>
          <a:p>
            <a:pPr algn="l">
              <a:lnSpc>
                <a:spcPts val="5563"/>
              </a:lnSpc>
            </a:pPr>
            <a:r>
              <a:rPr lang="en-US" sz="5199">
                <a:solidFill>
                  <a:srgbClr val="170045"/>
                </a:solidFill>
                <a:latin typeface="Tenor Sans"/>
                <a:ea typeface="Tenor Sans"/>
                <a:cs typeface="Tenor Sans"/>
                <a:sym typeface="Tenor Sans"/>
              </a:rPr>
              <a:t>Archers can obtain classifications based on their score, bowstyle, age category, and gender.</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24649" y="-1876132"/>
            <a:ext cx="18737298" cy="14039263"/>
          </a:xfrm>
          <a:custGeom>
            <a:avLst/>
            <a:gdLst/>
            <a:ahLst/>
            <a:cxnLst/>
            <a:rect l="l" t="t" r="r" b="b"/>
            <a:pathLst>
              <a:path w="18737298" h="14039263">
                <a:moveTo>
                  <a:pt x="0" y="0"/>
                </a:moveTo>
                <a:lnTo>
                  <a:pt x="18737298" y="0"/>
                </a:lnTo>
                <a:lnTo>
                  <a:pt x="18737298" y="14039264"/>
                </a:lnTo>
                <a:lnTo>
                  <a:pt x="0" y="1403926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grpSp>
        <p:nvGrpSpPr>
          <p:cNvPr id="3" name="Group 3"/>
          <p:cNvGrpSpPr/>
          <p:nvPr/>
        </p:nvGrpSpPr>
        <p:grpSpPr>
          <a:xfrm>
            <a:off x="611574" y="547800"/>
            <a:ext cx="17064851" cy="9191400"/>
            <a:chOff x="0" y="0"/>
            <a:chExt cx="6115657" cy="3293990"/>
          </a:xfrm>
        </p:grpSpPr>
        <p:sp>
          <p:nvSpPr>
            <p:cNvPr id="4" name="Freeform 4"/>
            <p:cNvSpPr/>
            <p:nvPr/>
          </p:nvSpPr>
          <p:spPr>
            <a:xfrm>
              <a:off x="0" y="0"/>
              <a:ext cx="6115657" cy="3293990"/>
            </a:xfrm>
            <a:custGeom>
              <a:avLst/>
              <a:gdLst/>
              <a:ahLst/>
              <a:cxnLst/>
              <a:rect l="l" t="t" r="r" b="b"/>
              <a:pathLst>
                <a:path w="6115657" h="3293990">
                  <a:moveTo>
                    <a:pt x="16332" y="0"/>
                  </a:moveTo>
                  <a:lnTo>
                    <a:pt x="6099325" y="0"/>
                  </a:lnTo>
                  <a:cubicBezTo>
                    <a:pt x="6108345" y="0"/>
                    <a:pt x="6115657" y="7312"/>
                    <a:pt x="6115657" y="16332"/>
                  </a:cubicBezTo>
                  <a:lnTo>
                    <a:pt x="6115657" y="3277658"/>
                  </a:lnTo>
                  <a:cubicBezTo>
                    <a:pt x="6115657" y="3281990"/>
                    <a:pt x="6113937" y="3286144"/>
                    <a:pt x="6110874" y="3289207"/>
                  </a:cubicBezTo>
                  <a:cubicBezTo>
                    <a:pt x="6107811" y="3292270"/>
                    <a:pt x="6103657" y="3293990"/>
                    <a:pt x="6099325" y="3293990"/>
                  </a:cubicBezTo>
                  <a:lnTo>
                    <a:pt x="16332" y="3293990"/>
                  </a:lnTo>
                  <a:cubicBezTo>
                    <a:pt x="12001" y="3293990"/>
                    <a:pt x="7847" y="3292270"/>
                    <a:pt x="4784" y="3289207"/>
                  </a:cubicBezTo>
                  <a:cubicBezTo>
                    <a:pt x="1721" y="3286144"/>
                    <a:pt x="0" y="3281990"/>
                    <a:pt x="0" y="3277658"/>
                  </a:cubicBezTo>
                  <a:lnTo>
                    <a:pt x="0" y="16332"/>
                  </a:lnTo>
                  <a:cubicBezTo>
                    <a:pt x="0" y="12001"/>
                    <a:pt x="1721" y="7847"/>
                    <a:pt x="4784" y="4784"/>
                  </a:cubicBezTo>
                  <a:cubicBezTo>
                    <a:pt x="7847" y="1721"/>
                    <a:pt x="12001" y="0"/>
                    <a:pt x="16332" y="0"/>
                  </a:cubicBezTo>
                  <a:close/>
                </a:path>
              </a:pathLst>
            </a:custGeom>
            <a:solidFill>
              <a:srgbClr val="FFFDF7"/>
            </a:solidFill>
            <a:ln cap="rnd">
              <a:noFill/>
              <a:prstDash val="solid"/>
              <a:round/>
            </a:ln>
          </p:spPr>
          <p:txBody>
            <a:bodyPr/>
            <a:lstStyle/>
            <a:p>
              <a:endParaRPr lang="en-GB"/>
            </a:p>
          </p:txBody>
        </p:sp>
        <p:sp>
          <p:nvSpPr>
            <p:cNvPr id="5" name="TextBox 5"/>
            <p:cNvSpPr txBox="1"/>
            <p:nvPr/>
          </p:nvSpPr>
          <p:spPr>
            <a:xfrm>
              <a:off x="0" y="-38100"/>
              <a:ext cx="6115657" cy="3332090"/>
            </a:xfrm>
            <a:prstGeom prst="rect">
              <a:avLst/>
            </a:prstGeom>
          </p:spPr>
          <p:txBody>
            <a:bodyPr lIns="49412" tIns="49412" rIns="49412" bIns="49412" rtlCol="0" anchor="ctr"/>
            <a:lstStyle/>
            <a:p>
              <a:pPr marL="0" lvl="0" indent="0" algn="ctr">
                <a:lnSpc>
                  <a:spcPts val="2042"/>
                </a:lnSpc>
                <a:spcBef>
                  <a:spcPct val="0"/>
                </a:spcBef>
              </a:pPr>
              <a:endParaRPr/>
            </a:p>
          </p:txBody>
        </p:sp>
      </p:grpSp>
      <p:sp>
        <p:nvSpPr>
          <p:cNvPr id="6" name="AutoShape 6"/>
          <p:cNvSpPr/>
          <p:nvPr/>
        </p:nvSpPr>
        <p:spPr>
          <a:xfrm flipV="1">
            <a:off x="1028401" y="1953448"/>
            <a:ext cx="16229536" cy="0"/>
          </a:xfrm>
          <a:prstGeom prst="line">
            <a:avLst/>
          </a:prstGeom>
          <a:ln w="19050" cap="rnd">
            <a:solidFill>
              <a:srgbClr val="451001"/>
            </a:solidFill>
            <a:prstDash val="solid"/>
            <a:headEnd type="none" w="sm" len="sm"/>
            <a:tailEnd type="none" w="sm" len="sm"/>
          </a:ln>
        </p:spPr>
        <p:txBody>
          <a:bodyPr/>
          <a:lstStyle/>
          <a:p>
            <a:endParaRPr lang="en-GB"/>
          </a:p>
        </p:txBody>
      </p:sp>
      <p:sp>
        <p:nvSpPr>
          <p:cNvPr id="7" name="TextBox 7"/>
          <p:cNvSpPr txBox="1"/>
          <p:nvPr/>
        </p:nvSpPr>
        <p:spPr>
          <a:xfrm>
            <a:off x="611574" y="2141776"/>
            <a:ext cx="11250073" cy="7354788"/>
          </a:xfrm>
          <a:prstGeom prst="rect">
            <a:avLst/>
          </a:prstGeom>
        </p:spPr>
        <p:txBody>
          <a:bodyPr lIns="0" tIns="0" rIns="0" bIns="0" rtlCol="0" anchor="t">
            <a:spAutoFit/>
          </a:bodyPr>
          <a:lstStyle/>
          <a:p>
            <a:pPr algn="ctr">
              <a:lnSpc>
                <a:spcPts val="7279"/>
              </a:lnSpc>
            </a:pPr>
            <a:r>
              <a:rPr lang="en-US" sz="5199">
                <a:solidFill>
                  <a:srgbClr val="170045"/>
                </a:solidFill>
                <a:latin typeface="DM Sans"/>
                <a:ea typeface="DM Sans"/>
                <a:cs typeface="DM Sans"/>
                <a:sym typeface="DM Sans"/>
              </a:rPr>
              <a:t>Men 50+ &amp; Women 50+</a:t>
            </a:r>
          </a:p>
          <a:p>
            <a:pPr algn="ctr">
              <a:lnSpc>
                <a:spcPts val="7279"/>
              </a:lnSpc>
            </a:pPr>
            <a:r>
              <a:rPr lang="en-US" sz="5199">
                <a:solidFill>
                  <a:srgbClr val="170045"/>
                </a:solidFill>
                <a:latin typeface="DM Sans"/>
                <a:ea typeface="DM Sans"/>
                <a:cs typeface="DM Sans"/>
                <a:sym typeface="DM Sans"/>
              </a:rPr>
              <a:t>Men &amp; Women</a:t>
            </a:r>
          </a:p>
          <a:p>
            <a:pPr algn="ctr">
              <a:lnSpc>
                <a:spcPts val="7279"/>
              </a:lnSpc>
            </a:pPr>
            <a:r>
              <a:rPr lang="en-US" sz="5199">
                <a:solidFill>
                  <a:srgbClr val="170045"/>
                </a:solidFill>
                <a:latin typeface="DM Sans"/>
                <a:ea typeface="DM Sans"/>
                <a:cs typeface="DM Sans"/>
                <a:sym typeface="DM Sans"/>
              </a:rPr>
              <a:t>Junior Men/Women U21</a:t>
            </a:r>
          </a:p>
          <a:p>
            <a:pPr algn="ctr">
              <a:lnSpc>
                <a:spcPts val="7279"/>
              </a:lnSpc>
            </a:pPr>
            <a:r>
              <a:rPr lang="en-US" sz="5199">
                <a:solidFill>
                  <a:srgbClr val="170045"/>
                </a:solidFill>
                <a:latin typeface="DM Sans"/>
                <a:ea typeface="DM Sans"/>
                <a:cs typeface="DM Sans"/>
                <a:sym typeface="DM Sans"/>
              </a:rPr>
              <a:t>Junior Men/Women U18</a:t>
            </a:r>
          </a:p>
          <a:p>
            <a:pPr algn="ctr">
              <a:lnSpc>
                <a:spcPts val="7279"/>
              </a:lnSpc>
            </a:pPr>
            <a:r>
              <a:rPr lang="en-US" sz="5199">
                <a:solidFill>
                  <a:srgbClr val="170045"/>
                </a:solidFill>
                <a:latin typeface="DM Sans"/>
                <a:ea typeface="DM Sans"/>
                <a:cs typeface="DM Sans"/>
                <a:sym typeface="DM Sans"/>
              </a:rPr>
              <a:t>Junior Men/Women U16</a:t>
            </a:r>
          </a:p>
          <a:p>
            <a:pPr algn="ctr">
              <a:lnSpc>
                <a:spcPts val="7279"/>
              </a:lnSpc>
            </a:pPr>
            <a:r>
              <a:rPr lang="en-US" sz="5199">
                <a:solidFill>
                  <a:srgbClr val="170045"/>
                </a:solidFill>
                <a:latin typeface="DM Sans"/>
                <a:ea typeface="DM Sans"/>
                <a:cs typeface="DM Sans"/>
                <a:sym typeface="DM Sans"/>
              </a:rPr>
              <a:t>Junior Men/Women U15</a:t>
            </a:r>
          </a:p>
          <a:p>
            <a:pPr algn="ctr">
              <a:lnSpc>
                <a:spcPts val="7279"/>
              </a:lnSpc>
            </a:pPr>
            <a:r>
              <a:rPr lang="en-US" sz="5199">
                <a:solidFill>
                  <a:srgbClr val="170045"/>
                </a:solidFill>
                <a:latin typeface="DM Sans"/>
                <a:ea typeface="DM Sans"/>
                <a:cs typeface="DM Sans"/>
                <a:sym typeface="DM Sans"/>
              </a:rPr>
              <a:t>Junior Men/Women U14</a:t>
            </a:r>
          </a:p>
          <a:p>
            <a:pPr algn="ctr">
              <a:lnSpc>
                <a:spcPts val="7279"/>
              </a:lnSpc>
            </a:pPr>
            <a:r>
              <a:rPr lang="en-US" sz="5199">
                <a:solidFill>
                  <a:srgbClr val="170045"/>
                </a:solidFill>
                <a:latin typeface="DM Sans"/>
                <a:ea typeface="DM Sans"/>
                <a:cs typeface="DM Sans"/>
                <a:sym typeface="DM Sans"/>
              </a:rPr>
              <a:t>Junior Men/Women U12</a:t>
            </a:r>
          </a:p>
        </p:txBody>
      </p:sp>
      <p:sp>
        <p:nvSpPr>
          <p:cNvPr id="8" name="Freeform 8"/>
          <p:cNvSpPr/>
          <p:nvPr/>
        </p:nvSpPr>
        <p:spPr>
          <a:xfrm>
            <a:off x="11580669" y="3730943"/>
            <a:ext cx="6095756" cy="6008258"/>
          </a:xfrm>
          <a:custGeom>
            <a:avLst/>
            <a:gdLst/>
            <a:ahLst/>
            <a:cxnLst/>
            <a:rect l="l" t="t" r="r" b="b"/>
            <a:pathLst>
              <a:path w="6095756" h="6008258">
                <a:moveTo>
                  <a:pt x="0" y="0"/>
                </a:moveTo>
                <a:lnTo>
                  <a:pt x="6095757" y="0"/>
                </a:lnTo>
                <a:lnTo>
                  <a:pt x="6095757" y="6008257"/>
                </a:lnTo>
                <a:lnTo>
                  <a:pt x="0" y="6008257"/>
                </a:lnTo>
                <a:lnTo>
                  <a:pt x="0" y="0"/>
                </a:lnTo>
                <a:close/>
              </a:path>
            </a:pathLst>
          </a:custGeom>
          <a:blipFill>
            <a:blip r:embed="rId4"/>
            <a:stretch>
              <a:fillRect/>
            </a:stretch>
          </a:blipFill>
        </p:spPr>
        <p:txBody>
          <a:bodyPr/>
          <a:lstStyle/>
          <a:p>
            <a:endParaRPr lang="en-GB"/>
          </a:p>
        </p:txBody>
      </p:sp>
      <p:sp>
        <p:nvSpPr>
          <p:cNvPr id="9" name="TextBox 9"/>
          <p:cNvSpPr txBox="1"/>
          <p:nvPr/>
        </p:nvSpPr>
        <p:spPr>
          <a:xfrm>
            <a:off x="1028401" y="1164547"/>
            <a:ext cx="10048217" cy="788901"/>
          </a:xfrm>
          <a:prstGeom prst="rect">
            <a:avLst/>
          </a:prstGeom>
        </p:spPr>
        <p:txBody>
          <a:bodyPr lIns="0" tIns="0" rIns="0" bIns="0" rtlCol="0" anchor="t">
            <a:spAutoFit/>
          </a:bodyPr>
          <a:lstStyle/>
          <a:p>
            <a:pPr algn="l">
              <a:lnSpc>
                <a:spcPts val="5946"/>
              </a:lnSpc>
            </a:pPr>
            <a:r>
              <a:rPr lang="en-US" sz="6006">
                <a:solidFill>
                  <a:srgbClr val="170045"/>
                </a:solidFill>
                <a:latin typeface="Hobo"/>
                <a:ea typeface="Hobo"/>
                <a:cs typeface="Hobo"/>
                <a:sym typeface="Hobo"/>
              </a:rPr>
              <a:t>What are the Age Categories?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94576" y="-2085432"/>
            <a:ext cx="19277153" cy="14457864"/>
          </a:xfrm>
          <a:custGeom>
            <a:avLst/>
            <a:gdLst/>
            <a:ahLst/>
            <a:cxnLst/>
            <a:rect l="l" t="t" r="r" b="b"/>
            <a:pathLst>
              <a:path w="19277153" h="14457864">
                <a:moveTo>
                  <a:pt x="0" y="0"/>
                </a:moveTo>
                <a:lnTo>
                  <a:pt x="19277152" y="0"/>
                </a:lnTo>
                <a:lnTo>
                  <a:pt x="19277152" y="14457864"/>
                </a:lnTo>
                <a:lnTo>
                  <a:pt x="0" y="1445786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grpSp>
        <p:nvGrpSpPr>
          <p:cNvPr id="3" name="Group 3"/>
          <p:cNvGrpSpPr/>
          <p:nvPr/>
        </p:nvGrpSpPr>
        <p:grpSpPr>
          <a:xfrm>
            <a:off x="611574" y="547800"/>
            <a:ext cx="17064851" cy="9191400"/>
            <a:chOff x="0" y="0"/>
            <a:chExt cx="6115657" cy="3293990"/>
          </a:xfrm>
        </p:grpSpPr>
        <p:sp>
          <p:nvSpPr>
            <p:cNvPr id="4" name="Freeform 4"/>
            <p:cNvSpPr/>
            <p:nvPr/>
          </p:nvSpPr>
          <p:spPr>
            <a:xfrm>
              <a:off x="0" y="0"/>
              <a:ext cx="6115657" cy="3293990"/>
            </a:xfrm>
            <a:custGeom>
              <a:avLst/>
              <a:gdLst/>
              <a:ahLst/>
              <a:cxnLst/>
              <a:rect l="l" t="t" r="r" b="b"/>
              <a:pathLst>
                <a:path w="6115657" h="3293990">
                  <a:moveTo>
                    <a:pt x="16332" y="0"/>
                  </a:moveTo>
                  <a:lnTo>
                    <a:pt x="6099325" y="0"/>
                  </a:lnTo>
                  <a:cubicBezTo>
                    <a:pt x="6108345" y="0"/>
                    <a:pt x="6115657" y="7312"/>
                    <a:pt x="6115657" y="16332"/>
                  </a:cubicBezTo>
                  <a:lnTo>
                    <a:pt x="6115657" y="3277658"/>
                  </a:lnTo>
                  <a:cubicBezTo>
                    <a:pt x="6115657" y="3281990"/>
                    <a:pt x="6113937" y="3286144"/>
                    <a:pt x="6110874" y="3289207"/>
                  </a:cubicBezTo>
                  <a:cubicBezTo>
                    <a:pt x="6107811" y="3292270"/>
                    <a:pt x="6103657" y="3293990"/>
                    <a:pt x="6099325" y="3293990"/>
                  </a:cubicBezTo>
                  <a:lnTo>
                    <a:pt x="16332" y="3293990"/>
                  </a:lnTo>
                  <a:cubicBezTo>
                    <a:pt x="12001" y="3293990"/>
                    <a:pt x="7847" y="3292270"/>
                    <a:pt x="4784" y="3289207"/>
                  </a:cubicBezTo>
                  <a:cubicBezTo>
                    <a:pt x="1721" y="3286144"/>
                    <a:pt x="0" y="3281990"/>
                    <a:pt x="0" y="3277658"/>
                  </a:cubicBezTo>
                  <a:lnTo>
                    <a:pt x="0" y="16332"/>
                  </a:lnTo>
                  <a:cubicBezTo>
                    <a:pt x="0" y="12001"/>
                    <a:pt x="1721" y="7847"/>
                    <a:pt x="4784" y="4784"/>
                  </a:cubicBezTo>
                  <a:cubicBezTo>
                    <a:pt x="7847" y="1721"/>
                    <a:pt x="12001" y="0"/>
                    <a:pt x="16332" y="0"/>
                  </a:cubicBezTo>
                  <a:close/>
                </a:path>
              </a:pathLst>
            </a:custGeom>
            <a:solidFill>
              <a:srgbClr val="FFFDF7"/>
            </a:solidFill>
            <a:ln cap="rnd">
              <a:noFill/>
              <a:prstDash val="solid"/>
              <a:round/>
            </a:ln>
          </p:spPr>
          <p:txBody>
            <a:bodyPr/>
            <a:lstStyle/>
            <a:p>
              <a:endParaRPr lang="en-GB"/>
            </a:p>
          </p:txBody>
        </p:sp>
        <p:sp>
          <p:nvSpPr>
            <p:cNvPr id="5" name="TextBox 5"/>
            <p:cNvSpPr txBox="1"/>
            <p:nvPr/>
          </p:nvSpPr>
          <p:spPr>
            <a:xfrm>
              <a:off x="0" y="-38100"/>
              <a:ext cx="6115657" cy="3332090"/>
            </a:xfrm>
            <a:prstGeom prst="rect">
              <a:avLst/>
            </a:prstGeom>
          </p:spPr>
          <p:txBody>
            <a:bodyPr lIns="49412" tIns="49412" rIns="49412" bIns="49412" rtlCol="0" anchor="ctr"/>
            <a:lstStyle/>
            <a:p>
              <a:pPr marL="0" lvl="0" indent="0" algn="ctr">
                <a:lnSpc>
                  <a:spcPts val="2042"/>
                </a:lnSpc>
                <a:spcBef>
                  <a:spcPct val="0"/>
                </a:spcBef>
              </a:pPr>
              <a:endParaRPr/>
            </a:p>
          </p:txBody>
        </p:sp>
      </p:grpSp>
      <p:sp>
        <p:nvSpPr>
          <p:cNvPr id="6" name="Freeform 6"/>
          <p:cNvSpPr/>
          <p:nvPr/>
        </p:nvSpPr>
        <p:spPr>
          <a:xfrm>
            <a:off x="14288843" y="547800"/>
            <a:ext cx="3387583" cy="3704718"/>
          </a:xfrm>
          <a:custGeom>
            <a:avLst/>
            <a:gdLst/>
            <a:ahLst/>
            <a:cxnLst/>
            <a:rect l="l" t="t" r="r" b="b"/>
            <a:pathLst>
              <a:path w="3387583" h="3704718">
                <a:moveTo>
                  <a:pt x="0" y="0"/>
                </a:moveTo>
                <a:lnTo>
                  <a:pt x="3387583" y="0"/>
                </a:lnTo>
                <a:lnTo>
                  <a:pt x="3387583" y="3704718"/>
                </a:lnTo>
                <a:lnTo>
                  <a:pt x="0" y="3704718"/>
                </a:lnTo>
                <a:lnTo>
                  <a:pt x="0" y="0"/>
                </a:lnTo>
                <a:close/>
              </a:path>
            </a:pathLst>
          </a:custGeom>
          <a:blipFill>
            <a:blip r:embed="rId4"/>
            <a:stretch>
              <a:fillRect/>
            </a:stretch>
          </a:blipFill>
        </p:spPr>
        <p:txBody>
          <a:bodyPr/>
          <a:lstStyle/>
          <a:p>
            <a:endParaRPr lang="en-GB"/>
          </a:p>
        </p:txBody>
      </p:sp>
      <p:sp>
        <p:nvSpPr>
          <p:cNvPr id="7" name="Freeform 7"/>
          <p:cNvSpPr/>
          <p:nvPr/>
        </p:nvSpPr>
        <p:spPr>
          <a:xfrm>
            <a:off x="611574" y="547800"/>
            <a:ext cx="3380375" cy="3704718"/>
          </a:xfrm>
          <a:custGeom>
            <a:avLst/>
            <a:gdLst/>
            <a:ahLst/>
            <a:cxnLst/>
            <a:rect l="l" t="t" r="r" b="b"/>
            <a:pathLst>
              <a:path w="3380375" h="3704718">
                <a:moveTo>
                  <a:pt x="0" y="0"/>
                </a:moveTo>
                <a:lnTo>
                  <a:pt x="3380375" y="0"/>
                </a:lnTo>
                <a:lnTo>
                  <a:pt x="3380375" y="3704718"/>
                </a:lnTo>
                <a:lnTo>
                  <a:pt x="0" y="3704718"/>
                </a:lnTo>
                <a:lnTo>
                  <a:pt x="0" y="0"/>
                </a:lnTo>
                <a:close/>
              </a:path>
            </a:pathLst>
          </a:custGeom>
          <a:blipFill>
            <a:blip r:embed="rId5"/>
            <a:stretch>
              <a:fillRect/>
            </a:stretch>
          </a:blipFill>
        </p:spPr>
        <p:txBody>
          <a:bodyPr/>
          <a:lstStyle/>
          <a:p>
            <a:endParaRPr lang="en-GB"/>
          </a:p>
        </p:txBody>
      </p:sp>
      <p:graphicFrame>
        <p:nvGraphicFramePr>
          <p:cNvPr id="8" name="Table 8"/>
          <p:cNvGraphicFramePr>
            <a:graphicFrameLocks noGrp="1"/>
          </p:cNvGraphicFramePr>
          <p:nvPr/>
        </p:nvGraphicFramePr>
        <p:xfrm>
          <a:off x="2301762" y="4252518"/>
          <a:ext cx="13722818" cy="4457700"/>
        </p:xfrm>
        <a:graphic>
          <a:graphicData uri="http://schemas.openxmlformats.org/drawingml/2006/table">
            <a:tbl>
              <a:tblPr/>
              <a:tblGrid>
                <a:gridCol w="4035869">
                  <a:extLst>
                    <a:ext uri="{9D8B030D-6E8A-4147-A177-3AD203B41FA5}">
                      <a16:colId xmlns:a16="http://schemas.microsoft.com/office/drawing/2014/main" val="20000"/>
                    </a:ext>
                  </a:extLst>
                </a:gridCol>
                <a:gridCol w="4427834">
                  <a:extLst>
                    <a:ext uri="{9D8B030D-6E8A-4147-A177-3AD203B41FA5}">
                      <a16:colId xmlns:a16="http://schemas.microsoft.com/office/drawing/2014/main" val="20001"/>
                    </a:ext>
                  </a:extLst>
                </a:gridCol>
                <a:gridCol w="5259115">
                  <a:extLst>
                    <a:ext uri="{9D8B030D-6E8A-4147-A177-3AD203B41FA5}">
                      <a16:colId xmlns:a16="http://schemas.microsoft.com/office/drawing/2014/main" val="20002"/>
                    </a:ext>
                  </a:extLst>
                </a:gridCol>
              </a:tblGrid>
              <a:tr h="1114425">
                <a:tc>
                  <a:txBody>
                    <a:bodyPr/>
                    <a:lstStyle/>
                    <a:p>
                      <a:pPr algn="ctr">
                        <a:lnSpc>
                          <a:spcPts val="5040"/>
                        </a:lnSpc>
                        <a:defRPr/>
                      </a:pPr>
                      <a:r>
                        <a:rPr lang="en-US" sz="3600" b="1">
                          <a:solidFill>
                            <a:srgbClr val="000000"/>
                          </a:solidFill>
                          <a:latin typeface="DM Sans Bold"/>
                          <a:ea typeface="DM Sans Bold"/>
                          <a:cs typeface="DM Sans Bold"/>
                          <a:sym typeface="DM Sans Bold"/>
                        </a:rPr>
                        <a:t>Archer Tier</a:t>
                      </a:r>
                      <a:endParaRPr lang="en-US" sz="1100"/>
                    </a:p>
                  </a:txBody>
                  <a:tcPr marL="190500" marR="190500" marT="190500" marB="190500" anchor="ctr">
                    <a:lnL w="38100" cap="flat" cmpd="sng" algn="ctr">
                      <a:solidFill>
                        <a:srgbClr val="FFD699"/>
                      </a:solidFill>
                      <a:prstDash val="solid"/>
                      <a:round/>
                      <a:headEnd type="none" w="med" len="med"/>
                      <a:tailEnd type="none" w="med" len="med"/>
                    </a:lnL>
                    <a:lnR w="38100" cap="flat" cmpd="sng" algn="ctr">
                      <a:solidFill>
                        <a:srgbClr val="FFD699"/>
                      </a:solidFill>
                      <a:prstDash val="solid"/>
                      <a:round/>
                      <a:headEnd type="none" w="med" len="med"/>
                      <a:tailEnd type="none" w="med" len="med"/>
                    </a:lnR>
                    <a:lnT w="38100" cap="flat" cmpd="sng" algn="ctr">
                      <a:solidFill>
                        <a:srgbClr val="FFD699"/>
                      </a:solidFill>
                      <a:prstDash val="solid"/>
                      <a:round/>
                      <a:headEnd type="none" w="med" len="med"/>
                      <a:tailEnd type="none" w="med" len="med"/>
                    </a:lnT>
                    <a:lnB w="38100" cap="flat" cmpd="sng" algn="ctr">
                      <a:solidFill>
                        <a:srgbClr val="FFD699"/>
                      </a:solidFill>
                      <a:prstDash val="solid"/>
                      <a:round/>
                      <a:headEnd type="none" w="med" len="med"/>
                      <a:tailEnd type="none" w="med" len="med"/>
                    </a:lnB>
                    <a:solidFill>
                      <a:srgbClr val="FFEBCD"/>
                    </a:solidFill>
                  </a:tcPr>
                </a:tc>
                <a:tc>
                  <a:txBody>
                    <a:bodyPr/>
                    <a:lstStyle/>
                    <a:p>
                      <a:pPr algn="ctr">
                        <a:lnSpc>
                          <a:spcPts val="5040"/>
                        </a:lnSpc>
                        <a:defRPr/>
                      </a:pPr>
                      <a:r>
                        <a:rPr lang="en-US" sz="3600" b="1">
                          <a:solidFill>
                            <a:srgbClr val="000000"/>
                          </a:solidFill>
                          <a:latin typeface="DM Sans Bold"/>
                          <a:ea typeface="DM Sans Bold"/>
                          <a:cs typeface="DM Sans Bold"/>
                          <a:sym typeface="DM Sans Bold"/>
                        </a:rPr>
                        <a:t>Bowman Tier</a:t>
                      </a:r>
                      <a:endParaRPr lang="en-US" sz="1100"/>
                    </a:p>
                  </a:txBody>
                  <a:tcPr marL="190500" marR="190500" marT="190500" marB="190500" anchor="ctr">
                    <a:lnL w="38100" cap="flat" cmpd="sng" algn="ctr">
                      <a:solidFill>
                        <a:srgbClr val="FFD699"/>
                      </a:solidFill>
                      <a:prstDash val="solid"/>
                      <a:round/>
                      <a:headEnd type="none" w="med" len="med"/>
                      <a:tailEnd type="none" w="med" len="med"/>
                    </a:lnL>
                    <a:lnR w="38100" cap="flat" cmpd="sng" algn="ctr">
                      <a:solidFill>
                        <a:srgbClr val="FFD699"/>
                      </a:solidFill>
                      <a:prstDash val="solid"/>
                      <a:round/>
                      <a:headEnd type="none" w="med" len="med"/>
                      <a:tailEnd type="none" w="med" len="med"/>
                    </a:lnR>
                    <a:lnT w="38100" cap="flat" cmpd="sng" algn="ctr">
                      <a:solidFill>
                        <a:srgbClr val="FFD699"/>
                      </a:solidFill>
                      <a:prstDash val="solid"/>
                      <a:round/>
                      <a:headEnd type="none" w="med" len="med"/>
                      <a:tailEnd type="none" w="med" len="med"/>
                    </a:lnT>
                    <a:lnB w="38100" cap="flat" cmpd="sng" algn="ctr">
                      <a:solidFill>
                        <a:srgbClr val="FFD699"/>
                      </a:solidFill>
                      <a:prstDash val="solid"/>
                      <a:round/>
                      <a:headEnd type="none" w="med" len="med"/>
                      <a:tailEnd type="none" w="med" len="med"/>
                    </a:lnB>
                    <a:solidFill>
                      <a:srgbClr val="FFEBCD"/>
                    </a:solidFill>
                  </a:tcPr>
                </a:tc>
                <a:tc>
                  <a:txBody>
                    <a:bodyPr/>
                    <a:lstStyle/>
                    <a:p>
                      <a:pPr algn="ctr">
                        <a:lnSpc>
                          <a:spcPts val="5040"/>
                        </a:lnSpc>
                        <a:defRPr/>
                      </a:pPr>
                      <a:r>
                        <a:rPr lang="en-US" sz="3600" b="1">
                          <a:solidFill>
                            <a:srgbClr val="000000"/>
                          </a:solidFill>
                          <a:latin typeface="DM Sans Bold"/>
                          <a:ea typeface="DM Sans Bold"/>
                          <a:cs typeface="DM Sans Bold"/>
                          <a:sym typeface="DM Sans Bold"/>
                        </a:rPr>
                        <a:t>Master Bowman Tier</a:t>
                      </a:r>
                      <a:endParaRPr lang="en-US" sz="1100"/>
                    </a:p>
                  </a:txBody>
                  <a:tcPr marL="190500" marR="190500" marT="190500" marB="190500" anchor="ctr">
                    <a:lnL w="38100" cap="flat" cmpd="sng" algn="ctr">
                      <a:solidFill>
                        <a:srgbClr val="FFD699"/>
                      </a:solidFill>
                      <a:prstDash val="solid"/>
                      <a:round/>
                      <a:headEnd type="none" w="med" len="med"/>
                      <a:tailEnd type="none" w="med" len="med"/>
                    </a:lnL>
                    <a:lnR w="38100" cap="flat" cmpd="sng" algn="ctr">
                      <a:solidFill>
                        <a:srgbClr val="FFD699"/>
                      </a:solidFill>
                      <a:prstDash val="solid"/>
                      <a:round/>
                      <a:headEnd type="none" w="med" len="med"/>
                      <a:tailEnd type="none" w="med" len="med"/>
                    </a:lnR>
                    <a:lnT w="38100" cap="flat" cmpd="sng" algn="ctr">
                      <a:solidFill>
                        <a:srgbClr val="FFD699"/>
                      </a:solidFill>
                      <a:prstDash val="solid"/>
                      <a:round/>
                      <a:headEnd type="none" w="med" len="med"/>
                      <a:tailEnd type="none" w="med" len="med"/>
                    </a:lnT>
                    <a:lnB w="38100" cap="flat" cmpd="sng" algn="ctr">
                      <a:solidFill>
                        <a:srgbClr val="FFD699"/>
                      </a:solidFill>
                      <a:prstDash val="solid"/>
                      <a:round/>
                      <a:headEnd type="none" w="med" len="med"/>
                      <a:tailEnd type="none" w="med" len="med"/>
                    </a:lnB>
                    <a:solidFill>
                      <a:srgbClr val="FFEBCD"/>
                    </a:solidFill>
                  </a:tcPr>
                </a:tc>
                <a:extLst>
                  <a:ext uri="{0D108BD9-81ED-4DB2-BD59-A6C34878D82A}">
                    <a16:rowId xmlns:a16="http://schemas.microsoft.com/office/drawing/2014/main" val="10000"/>
                  </a:ext>
                </a:extLst>
              </a:tr>
              <a:tr h="1114425">
                <a:tc>
                  <a:txBody>
                    <a:bodyPr/>
                    <a:lstStyle/>
                    <a:p>
                      <a:pPr algn="ctr">
                        <a:lnSpc>
                          <a:spcPts val="5040"/>
                        </a:lnSpc>
                        <a:defRPr/>
                      </a:pPr>
                      <a:r>
                        <a:rPr lang="en-US" sz="3600">
                          <a:solidFill>
                            <a:srgbClr val="000000"/>
                          </a:solidFill>
                          <a:latin typeface="DM Sans"/>
                          <a:ea typeface="DM Sans"/>
                          <a:cs typeface="DM Sans"/>
                          <a:sym typeface="DM Sans"/>
                        </a:rPr>
                        <a:t>Archer 3rd Class</a:t>
                      </a:r>
                      <a:endParaRPr lang="en-US" sz="1100"/>
                    </a:p>
                  </a:txBody>
                  <a:tcPr marL="190500" marR="190500" marT="190500" marB="190500" anchor="ctr">
                    <a:lnL w="38100" cap="flat" cmpd="sng" algn="ctr">
                      <a:solidFill>
                        <a:srgbClr val="FFD699"/>
                      </a:solidFill>
                      <a:prstDash val="solid"/>
                      <a:round/>
                      <a:headEnd type="none" w="med" len="med"/>
                      <a:tailEnd type="none" w="med" len="med"/>
                    </a:lnL>
                    <a:lnR w="38100" cap="flat" cmpd="sng" algn="ctr">
                      <a:solidFill>
                        <a:srgbClr val="FFD699"/>
                      </a:solidFill>
                      <a:prstDash val="solid"/>
                      <a:round/>
                      <a:headEnd type="none" w="med" len="med"/>
                      <a:tailEnd type="none" w="med" len="med"/>
                    </a:lnR>
                    <a:lnT w="38100" cap="flat" cmpd="sng" algn="ctr">
                      <a:solidFill>
                        <a:srgbClr val="FFD699"/>
                      </a:solidFill>
                      <a:prstDash val="solid"/>
                      <a:round/>
                      <a:headEnd type="none" w="med" len="med"/>
                      <a:tailEnd type="none" w="med" len="med"/>
                    </a:lnT>
                    <a:lnB w="38100" cap="flat" cmpd="sng" algn="ctr">
                      <a:solidFill>
                        <a:srgbClr val="FFD699"/>
                      </a:solidFill>
                      <a:prstDash val="solid"/>
                      <a:round/>
                      <a:headEnd type="none" w="med" len="med"/>
                      <a:tailEnd type="none" w="med" len="med"/>
                    </a:lnB>
                  </a:tcPr>
                </a:tc>
                <a:tc>
                  <a:txBody>
                    <a:bodyPr/>
                    <a:lstStyle/>
                    <a:p>
                      <a:pPr algn="ctr">
                        <a:lnSpc>
                          <a:spcPts val="5040"/>
                        </a:lnSpc>
                        <a:defRPr/>
                      </a:pPr>
                      <a:r>
                        <a:rPr lang="en-US" sz="3600">
                          <a:solidFill>
                            <a:srgbClr val="000000"/>
                          </a:solidFill>
                          <a:latin typeface="DM Sans"/>
                          <a:ea typeface="DM Sans"/>
                          <a:cs typeface="DM Sans"/>
                          <a:sym typeface="DM Sans"/>
                        </a:rPr>
                        <a:t>Bowman 3rd Class</a:t>
                      </a:r>
                      <a:endParaRPr lang="en-US" sz="1100"/>
                    </a:p>
                  </a:txBody>
                  <a:tcPr marL="190500" marR="190500" marT="190500" marB="190500" anchor="ctr">
                    <a:lnL w="38100" cap="flat" cmpd="sng" algn="ctr">
                      <a:solidFill>
                        <a:srgbClr val="FFD699"/>
                      </a:solidFill>
                      <a:prstDash val="solid"/>
                      <a:round/>
                      <a:headEnd type="none" w="med" len="med"/>
                      <a:tailEnd type="none" w="med" len="med"/>
                    </a:lnL>
                    <a:lnR w="38100" cap="flat" cmpd="sng" algn="ctr">
                      <a:solidFill>
                        <a:srgbClr val="FFD699"/>
                      </a:solidFill>
                      <a:prstDash val="solid"/>
                      <a:round/>
                      <a:headEnd type="none" w="med" len="med"/>
                      <a:tailEnd type="none" w="med" len="med"/>
                    </a:lnR>
                    <a:lnT w="38100" cap="flat" cmpd="sng" algn="ctr">
                      <a:solidFill>
                        <a:srgbClr val="FFD699"/>
                      </a:solidFill>
                      <a:prstDash val="solid"/>
                      <a:round/>
                      <a:headEnd type="none" w="med" len="med"/>
                      <a:tailEnd type="none" w="med" len="med"/>
                    </a:lnT>
                    <a:lnB w="38100" cap="flat" cmpd="sng" algn="ctr">
                      <a:solidFill>
                        <a:srgbClr val="FFD699"/>
                      </a:solidFill>
                      <a:prstDash val="solid"/>
                      <a:round/>
                      <a:headEnd type="none" w="med" len="med"/>
                      <a:tailEnd type="none" w="med" len="med"/>
                    </a:lnB>
                  </a:tcPr>
                </a:tc>
                <a:tc>
                  <a:txBody>
                    <a:bodyPr/>
                    <a:lstStyle/>
                    <a:p>
                      <a:pPr algn="ctr">
                        <a:lnSpc>
                          <a:spcPts val="5040"/>
                        </a:lnSpc>
                        <a:defRPr/>
                      </a:pPr>
                      <a:r>
                        <a:rPr lang="en-US" sz="3600">
                          <a:solidFill>
                            <a:srgbClr val="000000"/>
                          </a:solidFill>
                          <a:latin typeface="DM Sans"/>
                          <a:ea typeface="DM Sans"/>
                          <a:cs typeface="DM Sans"/>
                          <a:sym typeface="DM Sans"/>
                        </a:rPr>
                        <a:t>Master Bowman</a:t>
                      </a:r>
                      <a:endParaRPr lang="en-US" sz="1100"/>
                    </a:p>
                  </a:txBody>
                  <a:tcPr marL="190500" marR="190500" marT="190500" marB="190500" anchor="ctr">
                    <a:lnL w="38100" cap="flat" cmpd="sng" algn="ctr">
                      <a:solidFill>
                        <a:srgbClr val="FFD699"/>
                      </a:solidFill>
                      <a:prstDash val="solid"/>
                      <a:round/>
                      <a:headEnd type="none" w="med" len="med"/>
                      <a:tailEnd type="none" w="med" len="med"/>
                    </a:lnL>
                    <a:lnR w="38100" cap="flat" cmpd="sng" algn="ctr">
                      <a:solidFill>
                        <a:srgbClr val="FFD699"/>
                      </a:solidFill>
                      <a:prstDash val="solid"/>
                      <a:round/>
                      <a:headEnd type="none" w="med" len="med"/>
                      <a:tailEnd type="none" w="med" len="med"/>
                    </a:lnR>
                    <a:lnT w="38100" cap="flat" cmpd="sng" algn="ctr">
                      <a:solidFill>
                        <a:srgbClr val="FFD699"/>
                      </a:solidFill>
                      <a:prstDash val="solid"/>
                      <a:round/>
                      <a:headEnd type="none" w="med" len="med"/>
                      <a:tailEnd type="none" w="med" len="med"/>
                    </a:lnT>
                    <a:lnB w="38100" cap="flat" cmpd="sng" algn="ctr">
                      <a:solidFill>
                        <a:srgbClr val="FFD699"/>
                      </a:solidFill>
                      <a:prstDash val="solid"/>
                      <a:round/>
                      <a:headEnd type="none" w="med" len="med"/>
                      <a:tailEnd type="none" w="med" len="med"/>
                    </a:lnB>
                  </a:tcPr>
                </a:tc>
                <a:extLst>
                  <a:ext uri="{0D108BD9-81ED-4DB2-BD59-A6C34878D82A}">
                    <a16:rowId xmlns:a16="http://schemas.microsoft.com/office/drawing/2014/main" val="10001"/>
                  </a:ext>
                </a:extLst>
              </a:tr>
              <a:tr h="1114425">
                <a:tc>
                  <a:txBody>
                    <a:bodyPr/>
                    <a:lstStyle/>
                    <a:p>
                      <a:pPr algn="ctr">
                        <a:lnSpc>
                          <a:spcPts val="5040"/>
                        </a:lnSpc>
                        <a:defRPr/>
                      </a:pPr>
                      <a:r>
                        <a:rPr lang="en-US" sz="3600">
                          <a:solidFill>
                            <a:srgbClr val="000000"/>
                          </a:solidFill>
                          <a:latin typeface="DM Sans"/>
                          <a:ea typeface="DM Sans"/>
                          <a:cs typeface="DM Sans"/>
                          <a:sym typeface="DM Sans"/>
                        </a:rPr>
                        <a:t>Archer 2nd Class</a:t>
                      </a:r>
                      <a:endParaRPr lang="en-US" sz="1100"/>
                    </a:p>
                  </a:txBody>
                  <a:tcPr marL="190500" marR="190500" marT="190500" marB="190500" anchor="ctr">
                    <a:lnL w="38100" cap="flat" cmpd="sng" algn="ctr">
                      <a:solidFill>
                        <a:srgbClr val="FFD699"/>
                      </a:solidFill>
                      <a:prstDash val="solid"/>
                      <a:round/>
                      <a:headEnd type="none" w="med" len="med"/>
                      <a:tailEnd type="none" w="med" len="med"/>
                    </a:lnL>
                    <a:lnR w="38100" cap="flat" cmpd="sng" algn="ctr">
                      <a:solidFill>
                        <a:srgbClr val="FFD699"/>
                      </a:solidFill>
                      <a:prstDash val="solid"/>
                      <a:round/>
                      <a:headEnd type="none" w="med" len="med"/>
                      <a:tailEnd type="none" w="med" len="med"/>
                    </a:lnR>
                    <a:lnT w="38100" cap="flat" cmpd="sng" algn="ctr">
                      <a:solidFill>
                        <a:srgbClr val="FFD699"/>
                      </a:solidFill>
                      <a:prstDash val="solid"/>
                      <a:round/>
                      <a:headEnd type="none" w="med" len="med"/>
                      <a:tailEnd type="none" w="med" len="med"/>
                    </a:lnT>
                    <a:lnB w="38100" cap="flat" cmpd="sng" algn="ctr">
                      <a:solidFill>
                        <a:srgbClr val="FFD699"/>
                      </a:solidFill>
                      <a:prstDash val="solid"/>
                      <a:round/>
                      <a:headEnd type="none" w="med" len="med"/>
                      <a:tailEnd type="none" w="med" len="med"/>
                    </a:lnB>
                  </a:tcPr>
                </a:tc>
                <a:tc>
                  <a:txBody>
                    <a:bodyPr/>
                    <a:lstStyle/>
                    <a:p>
                      <a:pPr algn="ctr">
                        <a:lnSpc>
                          <a:spcPts val="5040"/>
                        </a:lnSpc>
                        <a:defRPr/>
                      </a:pPr>
                      <a:r>
                        <a:rPr lang="en-US" sz="3600">
                          <a:solidFill>
                            <a:srgbClr val="000000"/>
                          </a:solidFill>
                          <a:latin typeface="DM Sans"/>
                          <a:ea typeface="DM Sans"/>
                          <a:cs typeface="DM Sans"/>
                          <a:sym typeface="DM Sans"/>
                        </a:rPr>
                        <a:t>Bowman 2nd Class</a:t>
                      </a:r>
                      <a:endParaRPr lang="en-US" sz="1100"/>
                    </a:p>
                  </a:txBody>
                  <a:tcPr marL="190500" marR="190500" marT="190500" marB="190500" anchor="ctr">
                    <a:lnL w="38100" cap="flat" cmpd="sng" algn="ctr">
                      <a:solidFill>
                        <a:srgbClr val="FFD699"/>
                      </a:solidFill>
                      <a:prstDash val="solid"/>
                      <a:round/>
                      <a:headEnd type="none" w="med" len="med"/>
                      <a:tailEnd type="none" w="med" len="med"/>
                    </a:lnL>
                    <a:lnR w="38100" cap="flat" cmpd="sng" algn="ctr">
                      <a:solidFill>
                        <a:srgbClr val="FFD699"/>
                      </a:solidFill>
                      <a:prstDash val="solid"/>
                      <a:round/>
                      <a:headEnd type="none" w="med" len="med"/>
                      <a:tailEnd type="none" w="med" len="med"/>
                    </a:lnR>
                    <a:lnT w="38100" cap="flat" cmpd="sng" algn="ctr">
                      <a:solidFill>
                        <a:srgbClr val="FFD699"/>
                      </a:solidFill>
                      <a:prstDash val="solid"/>
                      <a:round/>
                      <a:headEnd type="none" w="med" len="med"/>
                      <a:tailEnd type="none" w="med" len="med"/>
                    </a:lnT>
                    <a:lnB w="38100" cap="flat" cmpd="sng" algn="ctr">
                      <a:solidFill>
                        <a:srgbClr val="FFD699"/>
                      </a:solidFill>
                      <a:prstDash val="solid"/>
                      <a:round/>
                      <a:headEnd type="none" w="med" len="med"/>
                      <a:tailEnd type="none" w="med" len="med"/>
                    </a:lnB>
                  </a:tcPr>
                </a:tc>
                <a:tc>
                  <a:txBody>
                    <a:bodyPr/>
                    <a:lstStyle/>
                    <a:p>
                      <a:pPr algn="ctr">
                        <a:lnSpc>
                          <a:spcPts val="5040"/>
                        </a:lnSpc>
                        <a:defRPr/>
                      </a:pPr>
                      <a:r>
                        <a:rPr lang="en-US" sz="3600">
                          <a:solidFill>
                            <a:srgbClr val="000000"/>
                          </a:solidFill>
                          <a:latin typeface="DM Sans"/>
                          <a:ea typeface="DM Sans"/>
                          <a:cs typeface="DM Sans"/>
                          <a:sym typeface="DM Sans"/>
                        </a:rPr>
                        <a:t>Grand Master Bowman</a:t>
                      </a:r>
                      <a:endParaRPr lang="en-US" sz="1100"/>
                    </a:p>
                  </a:txBody>
                  <a:tcPr marL="190500" marR="190500" marT="190500" marB="190500" anchor="ctr">
                    <a:lnL w="38100" cap="flat" cmpd="sng" algn="ctr">
                      <a:solidFill>
                        <a:srgbClr val="FFD699"/>
                      </a:solidFill>
                      <a:prstDash val="solid"/>
                      <a:round/>
                      <a:headEnd type="none" w="med" len="med"/>
                      <a:tailEnd type="none" w="med" len="med"/>
                    </a:lnL>
                    <a:lnR w="38100" cap="flat" cmpd="sng" algn="ctr">
                      <a:solidFill>
                        <a:srgbClr val="FFD699"/>
                      </a:solidFill>
                      <a:prstDash val="solid"/>
                      <a:round/>
                      <a:headEnd type="none" w="med" len="med"/>
                      <a:tailEnd type="none" w="med" len="med"/>
                    </a:lnR>
                    <a:lnT w="38100" cap="flat" cmpd="sng" algn="ctr">
                      <a:solidFill>
                        <a:srgbClr val="FFD699"/>
                      </a:solidFill>
                      <a:prstDash val="solid"/>
                      <a:round/>
                      <a:headEnd type="none" w="med" len="med"/>
                      <a:tailEnd type="none" w="med" len="med"/>
                    </a:lnT>
                    <a:lnB w="38100" cap="flat" cmpd="sng" algn="ctr">
                      <a:solidFill>
                        <a:srgbClr val="FFD699"/>
                      </a:solidFill>
                      <a:prstDash val="solid"/>
                      <a:round/>
                      <a:headEnd type="none" w="med" len="med"/>
                      <a:tailEnd type="none" w="med" len="med"/>
                    </a:lnB>
                  </a:tcPr>
                </a:tc>
                <a:extLst>
                  <a:ext uri="{0D108BD9-81ED-4DB2-BD59-A6C34878D82A}">
                    <a16:rowId xmlns:a16="http://schemas.microsoft.com/office/drawing/2014/main" val="10002"/>
                  </a:ext>
                </a:extLst>
              </a:tr>
              <a:tr h="1114425">
                <a:tc>
                  <a:txBody>
                    <a:bodyPr/>
                    <a:lstStyle/>
                    <a:p>
                      <a:pPr algn="ctr">
                        <a:lnSpc>
                          <a:spcPts val="5040"/>
                        </a:lnSpc>
                        <a:defRPr/>
                      </a:pPr>
                      <a:r>
                        <a:rPr lang="en-US" sz="3600">
                          <a:solidFill>
                            <a:srgbClr val="000000"/>
                          </a:solidFill>
                          <a:latin typeface="DM Sans"/>
                          <a:ea typeface="DM Sans"/>
                          <a:cs typeface="DM Sans"/>
                          <a:sym typeface="DM Sans"/>
                        </a:rPr>
                        <a:t>Archer 1st Class</a:t>
                      </a:r>
                      <a:endParaRPr lang="en-US" sz="1100"/>
                    </a:p>
                  </a:txBody>
                  <a:tcPr marL="190500" marR="190500" marT="190500" marB="190500" anchor="ctr">
                    <a:lnL w="38100" cap="flat" cmpd="sng" algn="ctr">
                      <a:solidFill>
                        <a:srgbClr val="FFD699"/>
                      </a:solidFill>
                      <a:prstDash val="solid"/>
                      <a:round/>
                      <a:headEnd type="none" w="med" len="med"/>
                      <a:tailEnd type="none" w="med" len="med"/>
                    </a:lnL>
                    <a:lnR w="38100" cap="flat" cmpd="sng" algn="ctr">
                      <a:solidFill>
                        <a:srgbClr val="FFD699"/>
                      </a:solidFill>
                      <a:prstDash val="solid"/>
                      <a:round/>
                      <a:headEnd type="none" w="med" len="med"/>
                      <a:tailEnd type="none" w="med" len="med"/>
                    </a:lnR>
                    <a:lnT w="38100" cap="flat" cmpd="sng" algn="ctr">
                      <a:solidFill>
                        <a:srgbClr val="FFD699"/>
                      </a:solidFill>
                      <a:prstDash val="solid"/>
                      <a:round/>
                      <a:headEnd type="none" w="med" len="med"/>
                      <a:tailEnd type="none" w="med" len="med"/>
                    </a:lnT>
                    <a:lnB w="38100" cap="flat" cmpd="sng" algn="ctr">
                      <a:solidFill>
                        <a:srgbClr val="FFD699"/>
                      </a:solidFill>
                      <a:prstDash val="solid"/>
                      <a:round/>
                      <a:headEnd type="none" w="med" len="med"/>
                      <a:tailEnd type="none" w="med" len="med"/>
                    </a:lnB>
                  </a:tcPr>
                </a:tc>
                <a:tc>
                  <a:txBody>
                    <a:bodyPr/>
                    <a:lstStyle/>
                    <a:p>
                      <a:pPr algn="ctr">
                        <a:lnSpc>
                          <a:spcPts val="5040"/>
                        </a:lnSpc>
                        <a:defRPr/>
                      </a:pPr>
                      <a:r>
                        <a:rPr lang="en-US" sz="3600">
                          <a:solidFill>
                            <a:srgbClr val="000000"/>
                          </a:solidFill>
                          <a:latin typeface="DM Sans"/>
                          <a:ea typeface="DM Sans"/>
                          <a:cs typeface="DM Sans"/>
                          <a:sym typeface="DM Sans"/>
                        </a:rPr>
                        <a:t>Bowman 1st Class</a:t>
                      </a:r>
                      <a:endParaRPr lang="en-US" sz="1100"/>
                    </a:p>
                  </a:txBody>
                  <a:tcPr marL="190500" marR="190500" marT="190500" marB="190500" anchor="ctr">
                    <a:lnL w="38100" cap="flat" cmpd="sng" algn="ctr">
                      <a:solidFill>
                        <a:srgbClr val="FFD699"/>
                      </a:solidFill>
                      <a:prstDash val="solid"/>
                      <a:round/>
                      <a:headEnd type="none" w="med" len="med"/>
                      <a:tailEnd type="none" w="med" len="med"/>
                    </a:lnL>
                    <a:lnR w="38100" cap="flat" cmpd="sng" algn="ctr">
                      <a:solidFill>
                        <a:srgbClr val="FFD699"/>
                      </a:solidFill>
                      <a:prstDash val="solid"/>
                      <a:round/>
                      <a:headEnd type="none" w="med" len="med"/>
                      <a:tailEnd type="none" w="med" len="med"/>
                    </a:lnR>
                    <a:lnT w="38100" cap="flat" cmpd="sng" algn="ctr">
                      <a:solidFill>
                        <a:srgbClr val="FFD699"/>
                      </a:solidFill>
                      <a:prstDash val="solid"/>
                      <a:round/>
                      <a:headEnd type="none" w="med" len="med"/>
                      <a:tailEnd type="none" w="med" len="med"/>
                    </a:lnT>
                    <a:lnB w="38100" cap="flat" cmpd="sng" algn="ctr">
                      <a:solidFill>
                        <a:srgbClr val="FFD699"/>
                      </a:solidFill>
                      <a:prstDash val="solid"/>
                      <a:round/>
                      <a:headEnd type="none" w="med" len="med"/>
                      <a:tailEnd type="none" w="med" len="med"/>
                    </a:lnB>
                  </a:tcPr>
                </a:tc>
                <a:tc>
                  <a:txBody>
                    <a:bodyPr/>
                    <a:lstStyle/>
                    <a:p>
                      <a:pPr algn="ctr">
                        <a:lnSpc>
                          <a:spcPts val="5040"/>
                        </a:lnSpc>
                        <a:defRPr/>
                      </a:pPr>
                      <a:r>
                        <a:rPr lang="en-US" sz="3600">
                          <a:solidFill>
                            <a:srgbClr val="000000"/>
                          </a:solidFill>
                          <a:latin typeface="DM Sans"/>
                          <a:ea typeface="DM Sans"/>
                          <a:cs typeface="DM Sans"/>
                          <a:sym typeface="DM Sans"/>
                        </a:rPr>
                        <a:t>Elite Master Bowman</a:t>
                      </a:r>
                      <a:endParaRPr lang="en-US" sz="1100"/>
                    </a:p>
                  </a:txBody>
                  <a:tcPr marL="190500" marR="190500" marT="190500" marB="190500" anchor="ctr">
                    <a:lnL w="38100" cap="flat" cmpd="sng" algn="ctr">
                      <a:solidFill>
                        <a:srgbClr val="FFD699"/>
                      </a:solidFill>
                      <a:prstDash val="solid"/>
                      <a:round/>
                      <a:headEnd type="none" w="med" len="med"/>
                      <a:tailEnd type="none" w="med" len="med"/>
                    </a:lnL>
                    <a:lnR w="38100" cap="flat" cmpd="sng" algn="ctr">
                      <a:solidFill>
                        <a:srgbClr val="FFD699"/>
                      </a:solidFill>
                      <a:prstDash val="solid"/>
                      <a:round/>
                      <a:headEnd type="none" w="med" len="med"/>
                      <a:tailEnd type="none" w="med" len="med"/>
                    </a:lnR>
                    <a:lnT w="38100" cap="flat" cmpd="sng" algn="ctr">
                      <a:solidFill>
                        <a:srgbClr val="FFD699"/>
                      </a:solidFill>
                      <a:prstDash val="solid"/>
                      <a:round/>
                      <a:headEnd type="none" w="med" len="med"/>
                      <a:tailEnd type="none" w="med" len="med"/>
                    </a:lnT>
                    <a:lnB w="38100" cap="flat" cmpd="sng" algn="ctr">
                      <a:solidFill>
                        <a:srgbClr val="FFD699"/>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9" name="TextBox 9"/>
          <p:cNvSpPr txBox="1"/>
          <p:nvPr/>
        </p:nvSpPr>
        <p:spPr>
          <a:xfrm>
            <a:off x="3991949" y="1702242"/>
            <a:ext cx="10296894" cy="1510134"/>
          </a:xfrm>
          <a:prstGeom prst="rect">
            <a:avLst/>
          </a:prstGeom>
        </p:spPr>
        <p:txBody>
          <a:bodyPr lIns="0" tIns="0" rIns="0" bIns="0" rtlCol="0" anchor="t">
            <a:spAutoFit/>
          </a:bodyPr>
          <a:lstStyle/>
          <a:p>
            <a:pPr algn="ctr">
              <a:lnSpc>
                <a:spcPts val="5847"/>
              </a:lnSpc>
            </a:pPr>
            <a:r>
              <a:rPr lang="en-US" sz="5906">
                <a:solidFill>
                  <a:srgbClr val="170045"/>
                </a:solidFill>
                <a:latin typeface="Hobo"/>
                <a:ea typeface="Hobo"/>
                <a:cs typeface="Hobo"/>
                <a:sym typeface="Hobo"/>
              </a:rPr>
              <a:t>The Archery GB Classification System</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2138702" y="-4385163"/>
            <a:ext cx="14010597" cy="19057327"/>
          </a:xfrm>
          <a:custGeom>
            <a:avLst/>
            <a:gdLst/>
            <a:ahLst/>
            <a:cxnLst/>
            <a:rect l="l" t="t" r="r" b="b"/>
            <a:pathLst>
              <a:path w="14010597" h="19057327">
                <a:moveTo>
                  <a:pt x="0" y="0"/>
                </a:moveTo>
                <a:lnTo>
                  <a:pt x="14010596" y="0"/>
                </a:lnTo>
                <a:lnTo>
                  <a:pt x="14010596" y="19057326"/>
                </a:lnTo>
                <a:lnTo>
                  <a:pt x="0" y="1905732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grpSp>
        <p:nvGrpSpPr>
          <p:cNvPr id="3" name="Group 3"/>
          <p:cNvGrpSpPr/>
          <p:nvPr/>
        </p:nvGrpSpPr>
        <p:grpSpPr>
          <a:xfrm>
            <a:off x="611574" y="547800"/>
            <a:ext cx="17064851" cy="9191400"/>
            <a:chOff x="0" y="0"/>
            <a:chExt cx="6115657" cy="3293990"/>
          </a:xfrm>
        </p:grpSpPr>
        <p:sp>
          <p:nvSpPr>
            <p:cNvPr id="4" name="Freeform 4"/>
            <p:cNvSpPr/>
            <p:nvPr/>
          </p:nvSpPr>
          <p:spPr>
            <a:xfrm>
              <a:off x="0" y="0"/>
              <a:ext cx="6115657" cy="3293990"/>
            </a:xfrm>
            <a:custGeom>
              <a:avLst/>
              <a:gdLst/>
              <a:ahLst/>
              <a:cxnLst/>
              <a:rect l="l" t="t" r="r" b="b"/>
              <a:pathLst>
                <a:path w="6115657" h="3293990">
                  <a:moveTo>
                    <a:pt x="16332" y="0"/>
                  </a:moveTo>
                  <a:lnTo>
                    <a:pt x="6099325" y="0"/>
                  </a:lnTo>
                  <a:cubicBezTo>
                    <a:pt x="6108345" y="0"/>
                    <a:pt x="6115657" y="7312"/>
                    <a:pt x="6115657" y="16332"/>
                  </a:cubicBezTo>
                  <a:lnTo>
                    <a:pt x="6115657" y="3277658"/>
                  </a:lnTo>
                  <a:cubicBezTo>
                    <a:pt x="6115657" y="3281990"/>
                    <a:pt x="6113937" y="3286144"/>
                    <a:pt x="6110874" y="3289207"/>
                  </a:cubicBezTo>
                  <a:cubicBezTo>
                    <a:pt x="6107811" y="3292270"/>
                    <a:pt x="6103657" y="3293990"/>
                    <a:pt x="6099325" y="3293990"/>
                  </a:cubicBezTo>
                  <a:lnTo>
                    <a:pt x="16332" y="3293990"/>
                  </a:lnTo>
                  <a:cubicBezTo>
                    <a:pt x="12001" y="3293990"/>
                    <a:pt x="7847" y="3292270"/>
                    <a:pt x="4784" y="3289207"/>
                  </a:cubicBezTo>
                  <a:cubicBezTo>
                    <a:pt x="1721" y="3286144"/>
                    <a:pt x="0" y="3281990"/>
                    <a:pt x="0" y="3277658"/>
                  </a:cubicBezTo>
                  <a:lnTo>
                    <a:pt x="0" y="16332"/>
                  </a:lnTo>
                  <a:cubicBezTo>
                    <a:pt x="0" y="12001"/>
                    <a:pt x="1721" y="7847"/>
                    <a:pt x="4784" y="4784"/>
                  </a:cubicBezTo>
                  <a:cubicBezTo>
                    <a:pt x="7847" y="1721"/>
                    <a:pt x="12001" y="0"/>
                    <a:pt x="16332" y="0"/>
                  </a:cubicBezTo>
                  <a:close/>
                </a:path>
              </a:pathLst>
            </a:custGeom>
            <a:solidFill>
              <a:srgbClr val="FFFDF7"/>
            </a:solidFill>
            <a:ln cap="rnd">
              <a:noFill/>
              <a:prstDash val="solid"/>
              <a:round/>
            </a:ln>
          </p:spPr>
          <p:txBody>
            <a:bodyPr/>
            <a:lstStyle/>
            <a:p>
              <a:endParaRPr lang="en-GB"/>
            </a:p>
          </p:txBody>
        </p:sp>
        <p:sp>
          <p:nvSpPr>
            <p:cNvPr id="5" name="TextBox 5"/>
            <p:cNvSpPr txBox="1"/>
            <p:nvPr/>
          </p:nvSpPr>
          <p:spPr>
            <a:xfrm>
              <a:off x="0" y="-38100"/>
              <a:ext cx="6115657" cy="3332090"/>
            </a:xfrm>
            <a:prstGeom prst="rect">
              <a:avLst/>
            </a:prstGeom>
          </p:spPr>
          <p:txBody>
            <a:bodyPr lIns="49412" tIns="49412" rIns="49412" bIns="49412" rtlCol="0" anchor="ctr"/>
            <a:lstStyle/>
            <a:p>
              <a:pPr marL="0" lvl="0" indent="0" algn="ctr">
                <a:lnSpc>
                  <a:spcPts val="2042"/>
                </a:lnSpc>
                <a:spcBef>
                  <a:spcPct val="0"/>
                </a:spcBef>
              </a:pPr>
              <a:endParaRPr/>
            </a:p>
          </p:txBody>
        </p:sp>
      </p:grpSp>
      <p:sp>
        <p:nvSpPr>
          <p:cNvPr id="6" name="Freeform 6"/>
          <p:cNvSpPr/>
          <p:nvPr/>
        </p:nvSpPr>
        <p:spPr>
          <a:xfrm>
            <a:off x="1059651" y="2567388"/>
            <a:ext cx="1032511" cy="980885"/>
          </a:xfrm>
          <a:custGeom>
            <a:avLst/>
            <a:gdLst/>
            <a:ahLst/>
            <a:cxnLst/>
            <a:rect l="l" t="t" r="r" b="b"/>
            <a:pathLst>
              <a:path w="1032511" h="980885">
                <a:moveTo>
                  <a:pt x="0" y="0"/>
                </a:moveTo>
                <a:lnTo>
                  <a:pt x="1032510" y="0"/>
                </a:lnTo>
                <a:lnTo>
                  <a:pt x="1032510" y="980885"/>
                </a:lnTo>
                <a:lnTo>
                  <a:pt x="0" y="98088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7" name="AutoShape 7"/>
          <p:cNvSpPr/>
          <p:nvPr/>
        </p:nvSpPr>
        <p:spPr>
          <a:xfrm flipV="1">
            <a:off x="1028401" y="1953448"/>
            <a:ext cx="16229536" cy="0"/>
          </a:xfrm>
          <a:prstGeom prst="line">
            <a:avLst/>
          </a:prstGeom>
          <a:ln w="19050" cap="rnd">
            <a:solidFill>
              <a:srgbClr val="451001"/>
            </a:solidFill>
            <a:prstDash val="solid"/>
            <a:headEnd type="none" w="sm" len="sm"/>
            <a:tailEnd type="none" w="sm" len="sm"/>
          </a:ln>
        </p:spPr>
        <p:txBody>
          <a:bodyPr/>
          <a:lstStyle/>
          <a:p>
            <a:endParaRPr lang="en-GB"/>
          </a:p>
        </p:txBody>
      </p:sp>
      <p:sp>
        <p:nvSpPr>
          <p:cNvPr id="8" name="Freeform 8"/>
          <p:cNvSpPr/>
          <p:nvPr/>
        </p:nvSpPr>
        <p:spPr>
          <a:xfrm>
            <a:off x="1059651" y="4217199"/>
            <a:ext cx="1032511" cy="980885"/>
          </a:xfrm>
          <a:custGeom>
            <a:avLst/>
            <a:gdLst/>
            <a:ahLst/>
            <a:cxnLst/>
            <a:rect l="l" t="t" r="r" b="b"/>
            <a:pathLst>
              <a:path w="1032511" h="980885">
                <a:moveTo>
                  <a:pt x="0" y="0"/>
                </a:moveTo>
                <a:lnTo>
                  <a:pt x="1032510" y="0"/>
                </a:lnTo>
                <a:lnTo>
                  <a:pt x="1032510" y="980885"/>
                </a:lnTo>
                <a:lnTo>
                  <a:pt x="0" y="98088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9" name="Freeform 9"/>
          <p:cNvSpPr/>
          <p:nvPr/>
        </p:nvSpPr>
        <p:spPr>
          <a:xfrm>
            <a:off x="1059651" y="6171837"/>
            <a:ext cx="1032511" cy="980885"/>
          </a:xfrm>
          <a:custGeom>
            <a:avLst/>
            <a:gdLst/>
            <a:ahLst/>
            <a:cxnLst/>
            <a:rect l="l" t="t" r="r" b="b"/>
            <a:pathLst>
              <a:path w="1032511" h="980885">
                <a:moveTo>
                  <a:pt x="0" y="0"/>
                </a:moveTo>
                <a:lnTo>
                  <a:pt x="1032510" y="0"/>
                </a:lnTo>
                <a:lnTo>
                  <a:pt x="1032510" y="980885"/>
                </a:lnTo>
                <a:lnTo>
                  <a:pt x="0" y="98088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0" name="Freeform 10"/>
          <p:cNvSpPr/>
          <p:nvPr/>
        </p:nvSpPr>
        <p:spPr>
          <a:xfrm>
            <a:off x="11257891" y="3436425"/>
            <a:ext cx="6425764" cy="6337409"/>
          </a:xfrm>
          <a:custGeom>
            <a:avLst/>
            <a:gdLst/>
            <a:ahLst/>
            <a:cxnLst/>
            <a:rect l="l" t="t" r="r" b="b"/>
            <a:pathLst>
              <a:path w="6425764" h="6337409">
                <a:moveTo>
                  <a:pt x="0" y="0"/>
                </a:moveTo>
                <a:lnTo>
                  <a:pt x="6425764" y="0"/>
                </a:lnTo>
                <a:lnTo>
                  <a:pt x="6425764" y="6337409"/>
                </a:lnTo>
                <a:lnTo>
                  <a:pt x="0" y="6337409"/>
                </a:lnTo>
                <a:lnTo>
                  <a:pt x="0" y="0"/>
                </a:lnTo>
                <a:close/>
              </a:path>
            </a:pathLst>
          </a:custGeom>
          <a:blipFill>
            <a:blip r:embed="rId6"/>
            <a:stretch>
              <a:fillRect/>
            </a:stretch>
          </a:blipFill>
        </p:spPr>
        <p:txBody>
          <a:bodyPr/>
          <a:lstStyle/>
          <a:p>
            <a:endParaRPr lang="en-GB"/>
          </a:p>
        </p:txBody>
      </p:sp>
      <p:sp>
        <p:nvSpPr>
          <p:cNvPr id="11" name="TextBox 11"/>
          <p:cNvSpPr txBox="1"/>
          <p:nvPr/>
        </p:nvSpPr>
        <p:spPr>
          <a:xfrm>
            <a:off x="1038401" y="1171575"/>
            <a:ext cx="15330733" cy="934725"/>
          </a:xfrm>
          <a:prstGeom prst="rect">
            <a:avLst/>
          </a:prstGeom>
        </p:spPr>
        <p:txBody>
          <a:bodyPr lIns="0" tIns="0" rIns="0" bIns="0" rtlCol="0" anchor="t">
            <a:spAutoFit/>
          </a:bodyPr>
          <a:lstStyle/>
          <a:p>
            <a:pPr algn="l">
              <a:lnSpc>
                <a:spcPts val="7075"/>
              </a:lnSpc>
            </a:pPr>
            <a:r>
              <a:rPr lang="en-US" sz="7146">
                <a:solidFill>
                  <a:srgbClr val="451001"/>
                </a:solidFill>
                <a:latin typeface="Hobo"/>
                <a:ea typeface="Hobo"/>
                <a:cs typeface="Hobo"/>
                <a:sym typeface="Hobo"/>
              </a:rPr>
              <a:t>How do I get a Classification?</a:t>
            </a:r>
          </a:p>
        </p:txBody>
      </p:sp>
      <p:sp>
        <p:nvSpPr>
          <p:cNvPr id="12" name="TextBox 12"/>
          <p:cNvSpPr txBox="1"/>
          <p:nvPr/>
        </p:nvSpPr>
        <p:spPr>
          <a:xfrm>
            <a:off x="2363000" y="2538813"/>
            <a:ext cx="8723442" cy="1221186"/>
          </a:xfrm>
          <a:prstGeom prst="rect">
            <a:avLst/>
          </a:prstGeom>
        </p:spPr>
        <p:txBody>
          <a:bodyPr lIns="0" tIns="0" rIns="0" bIns="0" rtlCol="0" anchor="t">
            <a:spAutoFit/>
          </a:bodyPr>
          <a:lstStyle/>
          <a:p>
            <a:pPr algn="l">
              <a:lnSpc>
                <a:spcPts val="3210"/>
              </a:lnSpc>
            </a:pPr>
            <a:r>
              <a:rPr lang="en-US" sz="3000" b="1">
                <a:solidFill>
                  <a:srgbClr val="451001"/>
                </a:solidFill>
                <a:latin typeface="DM Sans Bold"/>
                <a:ea typeface="DM Sans Bold"/>
                <a:cs typeface="DM Sans Bold"/>
                <a:sym typeface="DM Sans Bold"/>
              </a:rPr>
              <a:t>Archer Tier</a:t>
            </a:r>
          </a:p>
          <a:p>
            <a:pPr algn="l">
              <a:lnSpc>
                <a:spcPts val="3210"/>
              </a:lnSpc>
            </a:pPr>
            <a:r>
              <a:rPr lang="en-US" sz="3000">
                <a:solidFill>
                  <a:srgbClr val="451001"/>
                </a:solidFill>
                <a:latin typeface="DM Sans"/>
                <a:ea typeface="DM Sans"/>
                <a:cs typeface="DM Sans"/>
                <a:sym typeface="DM Sans"/>
              </a:rPr>
              <a:t>Shoot 12 dozen arrows (multiple rounds) to gain an “archer” classification at the Club</a:t>
            </a:r>
          </a:p>
        </p:txBody>
      </p:sp>
      <p:sp>
        <p:nvSpPr>
          <p:cNvPr id="13" name="TextBox 13"/>
          <p:cNvSpPr txBox="1"/>
          <p:nvPr/>
        </p:nvSpPr>
        <p:spPr>
          <a:xfrm>
            <a:off x="2342446" y="4169574"/>
            <a:ext cx="8743996" cy="1621263"/>
          </a:xfrm>
          <a:prstGeom prst="rect">
            <a:avLst/>
          </a:prstGeom>
        </p:spPr>
        <p:txBody>
          <a:bodyPr lIns="0" tIns="0" rIns="0" bIns="0" rtlCol="0" anchor="t">
            <a:spAutoFit/>
          </a:bodyPr>
          <a:lstStyle/>
          <a:p>
            <a:pPr algn="l">
              <a:lnSpc>
                <a:spcPts val="3210"/>
              </a:lnSpc>
            </a:pPr>
            <a:r>
              <a:rPr lang="en-US" sz="3000" b="1">
                <a:solidFill>
                  <a:srgbClr val="451001"/>
                </a:solidFill>
                <a:latin typeface="DM Sans Bold"/>
                <a:ea typeface="DM Sans Bold"/>
                <a:cs typeface="DM Sans Bold"/>
                <a:sym typeface="DM Sans Bold"/>
              </a:rPr>
              <a:t>Bowman Tier</a:t>
            </a:r>
          </a:p>
          <a:p>
            <a:pPr algn="l">
              <a:lnSpc>
                <a:spcPts val="3210"/>
              </a:lnSpc>
            </a:pPr>
            <a:r>
              <a:rPr lang="en-US" sz="3000">
                <a:solidFill>
                  <a:srgbClr val="451001"/>
                </a:solidFill>
                <a:latin typeface="DM Sans"/>
                <a:ea typeface="DM Sans"/>
                <a:cs typeface="DM Sans"/>
                <a:sym typeface="DM Sans"/>
              </a:rPr>
              <a:t>Shoot 18 dozen arrows (multiple rounds) at an external competition or a scored round on a Saturday, Sunday or Tuesday at the Club</a:t>
            </a:r>
          </a:p>
        </p:txBody>
      </p:sp>
      <p:sp>
        <p:nvSpPr>
          <p:cNvPr id="14" name="TextBox 14"/>
          <p:cNvSpPr txBox="1"/>
          <p:nvPr/>
        </p:nvSpPr>
        <p:spPr>
          <a:xfrm>
            <a:off x="2342446" y="6266039"/>
            <a:ext cx="8743996" cy="3282950"/>
          </a:xfrm>
          <a:prstGeom prst="rect">
            <a:avLst/>
          </a:prstGeom>
        </p:spPr>
        <p:txBody>
          <a:bodyPr lIns="0" tIns="0" rIns="0" bIns="0" rtlCol="0" anchor="t">
            <a:spAutoFit/>
          </a:bodyPr>
          <a:lstStyle/>
          <a:p>
            <a:pPr algn="l">
              <a:lnSpc>
                <a:spcPts val="3210"/>
              </a:lnSpc>
            </a:pPr>
            <a:r>
              <a:rPr lang="en-US" sz="3000" b="1" dirty="0">
                <a:solidFill>
                  <a:srgbClr val="451001"/>
                </a:solidFill>
                <a:latin typeface="DM Sans Bold"/>
                <a:ea typeface="DM Sans Bold"/>
                <a:cs typeface="DM Sans Bold"/>
                <a:sym typeface="DM Sans Bold"/>
              </a:rPr>
              <a:t>Master Bowman Tier</a:t>
            </a:r>
          </a:p>
          <a:p>
            <a:pPr algn="l">
              <a:lnSpc>
                <a:spcPts val="3210"/>
              </a:lnSpc>
            </a:pPr>
            <a:r>
              <a:rPr lang="en-US" sz="3000" dirty="0">
                <a:solidFill>
                  <a:srgbClr val="451001"/>
                </a:solidFill>
                <a:latin typeface="DM Sans"/>
                <a:ea typeface="DM Sans"/>
                <a:cs typeface="DM Sans"/>
                <a:sym typeface="DM Sans"/>
              </a:rPr>
              <a:t>Shoot 36 dozen arrows (must be age-appropriate 12 dozen rounds, e.g. Women shooting a Hereford) at a Records Status </a:t>
            </a:r>
            <a:r>
              <a:rPr lang="en-US" sz="3000" dirty="0" err="1">
                <a:solidFill>
                  <a:srgbClr val="451001"/>
                </a:solidFill>
                <a:latin typeface="DM Sans"/>
                <a:ea typeface="DM Sans"/>
                <a:cs typeface="DM Sans"/>
                <a:sym typeface="DM Sans"/>
              </a:rPr>
              <a:t>ecent</a:t>
            </a:r>
            <a:r>
              <a:rPr lang="en-US" sz="3000" dirty="0">
                <a:solidFill>
                  <a:srgbClr val="451001"/>
                </a:solidFill>
                <a:latin typeface="DM Sans"/>
                <a:ea typeface="DM Sans"/>
                <a:cs typeface="DM Sans"/>
                <a:sym typeface="DM Sans"/>
              </a:rPr>
              <a:t>.</a:t>
            </a:r>
          </a:p>
          <a:p>
            <a:pPr algn="l">
              <a:lnSpc>
                <a:spcPts val="3210"/>
              </a:lnSpc>
            </a:pPr>
            <a:endParaRPr lang="en-US" sz="3000" dirty="0">
              <a:solidFill>
                <a:srgbClr val="451001"/>
              </a:solidFill>
              <a:latin typeface="DM Sans"/>
              <a:ea typeface="DM Sans"/>
              <a:cs typeface="DM Sans"/>
              <a:sym typeface="DM Sans"/>
            </a:endParaRPr>
          </a:p>
          <a:p>
            <a:pPr algn="l">
              <a:lnSpc>
                <a:spcPts val="3210"/>
              </a:lnSpc>
            </a:pPr>
            <a:endParaRPr lang="en-US" sz="3000" dirty="0">
              <a:solidFill>
                <a:srgbClr val="451001"/>
              </a:solidFill>
              <a:latin typeface="DM Sans"/>
              <a:ea typeface="DM Sans"/>
              <a:cs typeface="DM Sans"/>
              <a:sym typeface="DM Sans"/>
            </a:endParaRPr>
          </a:p>
          <a:p>
            <a:pPr algn="l">
              <a:lnSpc>
                <a:spcPts val="3210"/>
              </a:lnSpc>
            </a:pPr>
            <a:r>
              <a:rPr lang="en-US" sz="3000" b="1" i="1" dirty="0">
                <a:solidFill>
                  <a:srgbClr val="451001"/>
                </a:solidFill>
                <a:latin typeface="DM Sans"/>
                <a:ea typeface="DM Sans"/>
                <a:cs typeface="DM Sans"/>
                <a:sym typeface="DM Sans"/>
              </a:rPr>
              <a:t>Shiny badges and certificates are awarded to archers upon achieving classifications!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542</Words>
  <Application>Microsoft Office PowerPoint</Application>
  <PresentationFormat>Custom</PresentationFormat>
  <Paragraphs>72</Paragraphs>
  <Slides>11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DM Sans</vt:lpstr>
      <vt:lpstr>Tenor Sans</vt:lpstr>
      <vt:lpstr>Arial</vt:lpstr>
      <vt:lpstr>Hobo</vt:lpstr>
      <vt:lpstr>Calibri</vt:lpstr>
      <vt:lpstr>DM Sans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Handicaps and Classifications</dc:title>
  <dc:creator>Bea Taylor</dc:creator>
  <cp:lastModifiedBy>Bea Taylor</cp:lastModifiedBy>
  <cp:revision>3</cp:revision>
  <dcterms:created xsi:type="dcterms:W3CDTF">2006-08-16T00:00:00Z</dcterms:created>
  <dcterms:modified xsi:type="dcterms:W3CDTF">2024-10-31T18:20:01Z</dcterms:modified>
  <dc:identifier>DAGVKJ7cBHw</dc:identifier>
</cp:coreProperties>
</file>